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30"/>
  </p:notesMasterIdLst>
  <p:sldIdLst>
    <p:sldId id="258" r:id="rId3"/>
    <p:sldId id="259" r:id="rId4"/>
    <p:sldId id="261" r:id="rId5"/>
    <p:sldId id="263" r:id="rId6"/>
    <p:sldId id="264" r:id="rId7"/>
    <p:sldId id="265" r:id="rId8"/>
    <p:sldId id="270" r:id="rId9"/>
    <p:sldId id="273" r:id="rId10"/>
    <p:sldId id="274" r:id="rId11"/>
    <p:sldId id="282" r:id="rId12"/>
    <p:sldId id="283" r:id="rId13"/>
    <p:sldId id="275" r:id="rId14"/>
    <p:sldId id="266" r:id="rId15"/>
    <p:sldId id="267" r:id="rId16"/>
    <p:sldId id="268" r:id="rId17"/>
    <p:sldId id="262" r:id="rId18"/>
    <p:sldId id="271" r:id="rId19"/>
    <p:sldId id="272" r:id="rId20"/>
    <p:sldId id="269" r:id="rId21"/>
    <p:sldId id="276" r:id="rId22"/>
    <p:sldId id="277" r:id="rId23"/>
    <p:sldId id="279" r:id="rId24"/>
    <p:sldId id="280" r:id="rId25"/>
    <p:sldId id="281" r:id="rId26"/>
    <p:sldId id="284" r:id="rId27"/>
    <p:sldId id="285" r:id="rId28"/>
    <p:sldId id="286" r:id="rId2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i8rHMtin8HBjQYK1tuHQdoamfws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72"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5325427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3/27/2022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4112301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97575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62116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65569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3/27/2022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43334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699327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3/27/2022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08959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71927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199984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01591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249215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76583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581937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284264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585388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169322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0601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2"/>
          <p:cNvSpPr>
            <a:spLocks noGrp="1"/>
          </p:cNvSpPr>
          <p:nvPr>
            <p:ph type="pic" idx="2"/>
          </p:nvPr>
        </p:nvSpPr>
        <p:spPr>
          <a:xfrm>
            <a:off x="5183188" y="987425"/>
            <a:ext cx="6172200" cy="4873625"/>
          </a:xfrm>
          <a:prstGeom prst="rect">
            <a:avLst/>
          </a:prstGeom>
          <a:noFill/>
          <a:ln>
            <a:noFill/>
          </a:ln>
        </p:spPr>
      </p:sp>
      <p:sp>
        <p:nvSpPr>
          <p:cNvPr id="64" name="Google Shape;64;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3/27/2022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8194511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858077" y="236585"/>
            <a:ext cx="10088217" cy="836841"/>
          </a:xfrm>
        </p:spPr>
        <p:txBody>
          <a:bodyPr>
            <a:normAutofit fontScale="90000"/>
          </a:bodyPr>
          <a:lstStyle/>
          <a:p>
            <a:r>
              <a:rPr lang="en-US" sz="6000" b="1" spc="-300" dirty="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latin typeface="Arial" panose="020B0604020202020204" pitchFamily="34" charset="0"/>
                <a:cs typeface="Arial" panose="020B0604020202020204" pitchFamily="34" charset="0"/>
              </a:rPr>
              <a:t>Romans 12:1-2 (NIV)</a:t>
            </a:r>
          </a:p>
        </p:txBody>
      </p:sp>
      <p:sp>
        <p:nvSpPr>
          <p:cNvPr id="5" name="TextBox 4">
            <a:extLst>
              <a:ext uri="{FF2B5EF4-FFF2-40B4-BE49-F238E27FC236}">
                <a16:creationId xmlns:a16="http://schemas.microsoft.com/office/drawing/2014/main" id="{108C6E15-B990-4403-AE5F-6A53D6E3C87A}"/>
              </a:ext>
            </a:extLst>
          </p:cNvPr>
          <p:cNvSpPr txBox="1"/>
          <p:nvPr/>
        </p:nvSpPr>
        <p:spPr>
          <a:xfrm>
            <a:off x="753716" y="1371092"/>
            <a:ext cx="10684568" cy="375487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4DE3A">
                  <a:lumMod val="60000"/>
                  <a:lumOff val="40000"/>
                </a:srgb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rPr>
              <a:t>1</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Therefore, I urge you, brothers, in view of God's mercy, to offer your bodies as living sacrifices, holy and pleasing to God--this is your spiritual act of worship. </a:t>
            </a:r>
            <a:r>
              <a:rPr kumimoji="0" lang="en-US"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rPr>
              <a:t>2</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 Do not conform any longer to the pattern of this world, but be transformed by the renewing of your mind. Then you will be able to test and approve what God's will is--his good, pleasing and perfect will. </a:t>
            </a:r>
          </a:p>
        </p:txBody>
      </p:sp>
    </p:spTree>
    <p:extLst>
      <p:ext uri="{BB962C8B-B14F-4D97-AF65-F5344CB8AC3E}">
        <p14:creationId xmlns:p14="http://schemas.microsoft.com/office/powerpoint/2010/main" val="1196751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114763"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dirty="0">
                <a:solidFill>
                  <a:srgbClr val="7F6000"/>
                </a:solidFill>
                <a:latin typeface="Arial"/>
                <a:ea typeface="Arial"/>
                <a:cs typeface="Arial"/>
                <a:sym typeface="Arial"/>
              </a:rPr>
              <a:t>Living a Balanced Life</a:t>
            </a:r>
            <a:endParaRPr dirty="0"/>
          </a:p>
        </p:txBody>
      </p:sp>
      <p:sp>
        <p:nvSpPr>
          <p:cNvPr id="152" name="Google Shape;152;p6"/>
          <p:cNvSpPr txBox="1">
            <a:spLocks noGrp="1"/>
          </p:cNvSpPr>
          <p:nvPr>
            <p:ph type="subTitle" idx="1"/>
          </p:nvPr>
        </p:nvSpPr>
        <p:spPr>
          <a:xfrm>
            <a:off x="313516" y="1011378"/>
            <a:ext cx="7611284" cy="5527933"/>
          </a:xfrm>
          <a:prstGeom prst="rect">
            <a:avLst/>
          </a:prstGeom>
          <a:noFill/>
          <a:ln>
            <a:noFill/>
          </a:ln>
        </p:spPr>
        <p:txBody>
          <a:bodyPr spcFirstLastPara="1" wrap="square" lIns="91425" tIns="45700" rIns="91425" bIns="45700" anchor="t" anchorCtr="0">
            <a:noAutofit/>
          </a:bodyPr>
          <a:lstStyle/>
          <a:p>
            <a:pPr marL="0" lvl="0" indent="0" algn="l">
              <a:spcBef>
                <a:spcPts val="600"/>
              </a:spcBef>
              <a:spcAft>
                <a:spcPts val="600"/>
              </a:spcAft>
              <a:buSzPts val="4000"/>
            </a:pPr>
            <a:r>
              <a:rPr lang="en-AU" sz="3700" dirty="0">
                <a:solidFill>
                  <a:srgbClr val="7F6000"/>
                </a:solidFill>
              </a:rPr>
              <a:t>We should all be familiar with ‘The Sermon on the Mount’ in Matthew 5 but Jesus’ first discourse spans Matthew 5:1 through to 7:29.</a:t>
            </a:r>
          </a:p>
          <a:p>
            <a:pPr marL="0" lvl="0" indent="0" algn="l">
              <a:spcBef>
                <a:spcPts val="600"/>
              </a:spcBef>
              <a:spcAft>
                <a:spcPts val="600"/>
              </a:spcAft>
              <a:buSzPts val="4000"/>
            </a:pPr>
            <a:r>
              <a:rPr lang="en-AU" sz="3700" dirty="0">
                <a:solidFill>
                  <a:srgbClr val="7F6000"/>
                </a:solidFill>
              </a:rPr>
              <a:t>Our text just quoted is part of that discourse.</a:t>
            </a:r>
          </a:p>
          <a:p>
            <a:pPr marL="0" lvl="0" indent="0" algn="l">
              <a:spcBef>
                <a:spcPts val="600"/>
              </a:spcBef>
              <a:spcAft>
                <a:spcPts val="600"/>
              </a:spcAft>
              <a:buSzPts val="4000"/>
            </a:pPr>
            <a:r>
              <a:rPr lang="en-AU" sz="3700" dirty="0">
                <a:solidFill>
                  <a:srgbClr val="7F6000"/>
                </a:solidFill>
              </a:rPr>
              <a:t> Jesus was showing us the way to live in the new age.</a:t>
            </a:r>
          </a:p>
          <a:p>
            <a:pPr marL="0" lvl="0" indent="0" algn="l">
              <a:spcBef>
                <a:spcPts val="600"/>
              </a:spcBef>
              <a:spcAft>
                <a:spcPts val="600"/>
              </a:spcAft>
              <a:buSzPts val="4000"/>
            </a:pPr>
            <a:r>
              <a:rPr lang="en-AU" sz="3700" dirty="0">
                <a:solidFill>
                  <a:srgbClr val="7F6000"/>
                </a:solidFill>
              </a:rPr>
              <a:t>It is practical and suitable for every day living.</a:t>
            </a:r>
          </a:p>
          <a:p>
            <a:pPr marL="0" lvl="0" indent="0" algn="l">
              <a:spcBef>
                <a:spcPts val="600"/>
              </a:spcBef>
              <a:spcAft>
                <a:spcPts val="600"/>
              </a:spcAft>
              <a:buSzPts val="4000"/>
            </a:pPr>
            <a:endParaRPr lang="en-AU" sz="3700" dirty="0">
              <a:solidFill>
                <a:srgbClr val="7F6000"/>
              </a:solidFill>
            </a:endParaRPr>
          </a:p>
          <a:p>
            <a:pPr marL="0" lvl="0" indent="0" algn="l">
              <a:spcBef>
                <a:spcPts val="600"/>
              </a:spcBef>
              <a:spcAft>
                <a:spcPts val="600"/>
              </a:spcAft>
              <a:buSzPts val="4000"/>
            </a:pPr>
            <a:endParaRPr sz="3700" dirty="0">
              <a:solidFill>
                <a:srgbClr val="7F6000"/>
              </a:solidFill>
            </a:endParaRPr>
          </a:p>
        </p:txBody>
      </p:sp>
    </p:spTree>
    <p:extLst>
      <p:ext uri="{BB962C8B-B14F-4D97-AF65-F5344CB8AC3E}">
        <p14:creationId xmlns:p14="http://schemas.microsoft.com/office/powerpoint/2010/main" val="1920262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114763"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AU" sz="1800" b="0" i="0" u="none" strike="noStrike" cap="none" dirty="0">
                <a:solidFill>
                  <a:schemeClr val="lt1"/>
                </a:solidFill>
                <a:latin typeface="Calibri"/>
                <a:ea typeface="Calibri"/>
                <a:cs typeface="Calibri"/>
                <a:sym typeface="Calibri"/>
              </a:rPr>
              <a:t>w</a:t>
            </a:r>
            <a:endParaRPr sz="1800" b="0" i="0" u="none" strike="noStrike" cap="none" dirty="0">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dirty="0">
                <a:solidFill>
                  <a:srgbClr val="7F6000"/>
                </a:solidFill>
                <a:latin typeface="Arial"/>
                <a:ea typeface="Arial"/>
                <a:cs typeface="Arial"/>
                <a:sym typeface="Arial"/>
              </a:rPr>
              <a:t>Living a Balanced Life</a:t>
            </a:r>
            <a:endParaRPr dirty="0"/>
          </a:p>
        </p:txBody>
      </p:sp>
      <p:sp>
        <p:nvSpPr>
          <p:cNvPr id="152" name="Google Shape;152;p6"/>
          <p:cNvSpPr txBox="1">
            <a:spLocks noGrp="1"/>
          </p:cNvSpPr>
          <p:nvPr>
            <p:ph type="subTitle" idx="1"/>
          </p:nvPr>
        </p:nvSpPr>
        <p:spPr>
          <a:xfrm>
            <a:off x="313516" y="1011378"/>
            <a:ext cx="7611284" cy="5527933"/>
          </a:xfrm>
          <a:prstGeom prst="rect">
            <a:avLst/>
          </a:prstGeom>
          <a:noFill/>
          <a:ln>
            <a:noFill/>
          </a:ln>
        </p:spPr>
        <p:txBody>
          <a:bodyPr spcFirstLastPara="1" wrap="square" lIns="91425" tIns="45700" rIns="91425" bIns="45700" anchor="t" anchorCtr="0">
            <a:noAutofit/>
          </a:bodyPr>
          <a:lstStyle/>
          <a:p>
            <a:pPr marL="0" lvl="0" indent="0" algn="l">
              <a:spcBef>
                <a:spcPts val="600"/>
              </a:spcBef>
              <a:spcAft>
                <a:spcPts val="600"/>
              </a:spcAft>
              <a:buSzPts val="4000"/>
            </a:pPr>
            <a:r>
              <a:rPr lang="en-AU" sz="3700" dirty="0">
                <a:solidFill>
                  <a:srgbClr val="7F6000"/>
                </a:solidFill>
              </a:rPr>
              <a:t>What things should we not worry about?</a:t>
            </a:r>
          </a:p>
          <a:p>
            <a:pPr marL="571500" lvl="0" indent="-571500" algn="l">
              <a:spcBef>
                <a:spcPts val="600"/>
              </a:spcBef>
              <a:spcAft>
                <a:spcPts val="600"/>
              </a:spcAft>
              <a:buSzPts val="4000"/>
              <a:buFont typeface="Arial" panose="020B0604020202020204" pitchFamily="34" charset="0"/>
              <a:buChar char="•"/>
            </a:pPr>
            <a:r>
              <a:rPr lang="en-AU" sz="3700" dirty="0">
                <a:solidFill>
                  <a:srgbClr val="7F6000"/>
                </a:solidFill>
              </a:rPr>
              <a:t>About everyday life</a:t>
            </a:r>
          </a:p>
          <a:p>
            <a:pPr marL="571500" lvl="0" indent="-571500" algn="l">
              <a:spcBef>
                <a:spcPts val="600"/>
              </a:spcBef>
              <a:spcAft>
                <a:spcPts val="600"/>
              </a:spcAft>
              <a:buSzPts val="4000"/>
              <a:buFont typeface="Arial" panose="020B0604020202020204" pitchFamily="34" charset="0"/>
              <a:buChar char="•"/>
            </a:pPr>
            <a:r>
              <a:rPr lang="en-AU" sz="3700" dirty="0">
                <a:solidFill>
                  <a:srgbClr val="7F6000"/>
                </a:solidFill>
              </a:rPr>
              <a:t>Enough food and drink</a:t>
            </a:r>
          </a:p>
          <a:p>
            <a:pPr marL="571500" lvl="0" indent="-571500" algn="l">
              <a:spcBef>
                <a:spcPts val="600"/>
              </a:spcBef>
              <a:spcAft>
                <a:spcPts val="600"/>
              </a:spcAft>
              <a:buSzPts val="4000"/>
              <a:buFont typeface="Arial" panose="020B0604020202020204" pitchFamily="34" charset="0"/>
              <a:buChar char="•"/>
            </a:pPr>
            <a:r>
              <a:rPr lang="en-AU" sz="3700" dirty="0">
                <a:solidFill>
                  <a:srgbClr val="7F6000"/>
                </a:solidFill>
              </a:rPr>
              <a:t>Enough clothes to wear</a:t>
            </a:r>
          </a:p>
          <a:p>
            <a:pPr marL="0" lvl="0" indent="0" algn="l">
              <a:spcBef>
                <a:spcPts val="600"/>
              </a:spcBef>
              <a:spcAft>
                <a:spcPts val="600"/>
              </a:spcAft>
              <a:buSzPts val="4000"/>
            </a:pPr>
            <a:r>
              <a:rPr lang="en-AU" sz="3700" dirty="0">
                <a:solidFill>
                  <a:srgbClr val="7F6000"/>
                </a:solidFill>
              </a:rPr>
              <a:t>      </a:t>
            </a:r>
            <a:r>
              <a:rPr lang="en-AU" sz="3700" b="1" dirty="0">
                <a:solidFill>
                  <a:srgbClr val="7F6000"/>
                </a:solidFill>
              </a:rPr>
              <a:t>Because:</a:t>
            </a:r>
            <a:r>
              <a:rPr lang="en-AU" sz="3700" dirty="0">
                <a:solidFill>
                  <a:srgbClr val="7F6000"/>
                </a:solidFill>
              </a:rPr>
              <a:t> </a:t>
            </a:r>
          </a:p>
          <a:p>
            <a:pPr marL="0" lvl="0" indent="0">
              <a:spcBef>
                <a:spcPts val="600"/>
              </a:spcBef>
              <a:spcAft>
                <a:spcPts val="600"/>
              </a:spcAft>
              <a:buSzPts val="4000"/>
            </a:pPr>
            <a:r>
              <a:rPr lang="en-AU" sz="3700" dirty="0">
                <a:solidFill>
                  <a:srgbClr val="7F6000"/>
                </a:solidFill>
              </a:rPr>
              <a:t>He knows what you need</a:t>
            </a:r>
          </a:p>
          <a:p>
            <a:pPr marL="0" lvl="0" indent="0" algn="l">
              <a:spcBef>
                <a:spcPts val="600"/>
              </a:spcBef>
              <a:spcAft>
                <a:spcPts val="600"/>
              </a:spcAft>
              <a:buSzPts val="4000"/>
            </a:pPr>
            <a:endParaRPr sz="3700" dirty="0">
              <a:solidFill>
                <a:srgbClr val="7F6000"/>
              </a:solidFill>
            </a:endParaRPr>
          </a:p>
        </p:txBody>
      </p:sp>
    </p:spTree>
    <p:extLst>
      <p:ext uri="{BB962C8B-B14F-4D97-AF65-F5344CB8AC3E}">
        <p14:creationId xmlns:p14="http://schemas.microsoft.com/office/powerpoint/2010/main" val="2807995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114763"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dirty="0">
                <a:solidFill>
                  <a:srgbClr val="7F6000"/>
                </a:solidFill>
                <a:latin typeface="Arial"/>
                <a:ea typeface="Arial"/>
                <a:cs typeface="Arial"/>
                <a:sym typeface="Arial"/>
              </a:rPr>
              <a:t>Living a Balanced Life</a:t>
            </a:r>
            <a:endParaRPr dirty="0"/>
          </a:p>
        </p:txBody>
      </p:sp>
      <p:sp>
        <p:nvSpPr>
          <p:cNvPr id="152" name="Google Shape;152;p6"/>
          <p:cNvSpPr txBox="1">
            <a:spLocks noGrp="1"/>
          </p:cNvSpPr>
          <p:nvPr>
            <p:ph type="subTitle" idx="1"/>
          </p:nvPr>
        </p:nvSpPr>
        <p:spPr>
          <a:xfrm>
            <a:off x="313516" y="1122218"/>
            <a:ext cx="7611284" cy="5527933"/>
          </a:xfrm>
          <a:prstGeom prst="rect">
            <a:avLst/>
          </a:prstGeom>
          <a:noFill/>
          <a:ln>
            <a:noFill/>
          </a:ln>
        </p:spPr>
        <p:txBody>
          <a:bodyPr spcFirstLastPara="1" wrap="square" lIns="91425" tIns="45700" rIns="91425" bIns="45700" anchor="t" anchorCtr="0">
            <a:noAutofit/>
          </a:bodyPr>
          <a:lstStyle/>
          <a:p>
            <a:pPr marL="0" lvl="0" indent="0" algn="l">
              <a:spcBef>
                <a:spcPts val="600"/>
              </a:spcBef>
              <a:spcAft>
                <a:spcPts val="600"/>
              </a:spcAft>
              <a:buSzPts val="4000"/>
            </a:pPr>
            <a:r>
              <a:rPr lang="en-AU" sz="3700" b="1" dirty="0">
                <a:solidFill>
                  <a:srgbClr val="7F6000"/>
                </a:solidFill>
              </a:rPr>
              <a:t>Parable of the Vineyard Workers</a:t>
            </a:r>
          </a:p>
          <a:p>
            <a:pPr marL="571500" lvl="0" indent="-571500" algn="l">
              <a:spcBef>
                <a:spcPts val="600"/>
              </a:spcBef>
              <a:spcAft>
                <a:spcPts val="600"/>
              </a:spcAft>
              <a:buSzPts val="4000"/>
              <a:buFont typeface="Arial" panose="020B0604020202020204" pitchFamily="34" charset="0"/>
              <a:buChar char="•"/>
            </a:pPr>
            <a:r>
              <a:rPr lang="en-AU" sz="3700" dirty="0">
                <a:solidFill>
                  <a:srgbClr val="7F6000"/>
                </a:solidFill>
              </a:rPr>
              <a:t>Most people in the ancient world were poor.</a:t>
            </a:r>
          </a:p>
          <a:p>
            <a:pPr marL="0" lvl="0" indent="0" algn="l">
              <a:spcBef>
                <a:spcPts val="600"/>
              </a:spcBef>
              <a:spcAft>
                <a:spcPts val="600"/>
              </a:spcAft>
              <a:buSzPts val="4000"/>
            </a:pPr>
            <a:r>
              <a:rPr lang="en-AU" sz="3700" dirty="0">
                <a:solidFill>
                  <a:srgbClr val="7F6000"/>
                </a:solidFill>
              </a:rPr>
              <a:t>This parable provides an indication of the conditions for workers in ancient times. </a:t>
            </a:r>
          </a:p>
          <a:p>
            <a:pPr marL="571500" lvl="0" indent="-571500" algn="l">
              <a:spcBef>
                <a:spcPts val="600"/>
              </a:spcBef>
              <a:spcAft>
                <a:spcPts val="600"/>
              </a:spcAft>
              <a:buSzPts val="4000"/>
              <a:buFont typeface="Arial" panose="020B0604020202020204" pitchFamily="34" charset="0"/>
              <a:buChar char="•"/>
            </a:pPr>
            <a:r>
              <a:rPr lang="en-AU" sz="3700" dirty="0">
                <a:solidFill>
                  <a:srgbClr val="7F6000"/>
                </a:solidFill>
              </a:rPr>
              <a:t>A full days wage for a worker was a </a:t>
            </a:r>
            <a:r>
              <a:rPr lang="en-AU" sz="3700" i="1" dirty="0">
                <a:solidFill>
                  <a:srgbClr val="7F6000"/>
                </a:solidFill>
              </a:rPr>
              <a:t>denarius</a:t>
            </a:r>
          </a:p>
          <a:p>
            <a:pPr marL="0" lvl="0" indent="0" algn="l">
              <a:spcBef>
                <a:spcPts val="600"/>
              </a:spcBef>
              <a:spcAft>
                <a:spcPts val="600"/>
              </a:spcAft>
              <a:buSzPts val="4000"/>
            </a:pPr>
            <a:endParaRPr lang="en-AU" sz="3700" dirty="0">
              <a:solidFill>
                <a:srgbClr val="7F6000"/>
              </a:solidFill>
            </a:endParaRPr>
          </a:p>
          <a:p>
            <a:pPr marL="0" lvl="0" indent="0" algn="l">
              <a:spcBef>
                <a:spcPts val="600"/>
              </a:spcBef>
              <a:spcAft>
                <a:spcPts val="600"/>
              </a:spcAft>
              <a:buSzPts val="4000"/>
            </a:pPr>
            <a:endParaRPr sz="3700" dirty="0">
              <a:solidFill>
                <a:srgbClr val="7F6000"/>
              </a:solidFill>
            </a:endParaRPr>
          </a:p>
        </p:txBody>
      </p:sp>
    </p:spTree>
    <p:extLst>
      <p:ext uri="{BB962C8B-B14F-4D97-AF65-F5344CB8AC3E}">
        <p14:creationId xmlns:p14="http://schemas.microsoft.com/office/powerpoint/2010/main" val="350404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dirty="0">
                <a:solidFill>
                  <a:srgbClr val="7F6000"/>
                </a:solidFill>
                <a:latin typeface="Arial"/>
                <a:ea typeface="Arial"/>
                <a:cs typeface="Arial"/>
                <a:sym typeface="Arial"/>
              </a:rPr>
              <a:t>Practices of Faith - Priorities</a:t>
            </a:r>
            <a:endParaRPr dirty="0"/>
          </a:p>
        </p:txBody>
      </p:sp>
      <p:sp>
        <p:nvSpPr>
          <p:cNvPr id="152" name="Google Shape;152;p6"/>
          <p:cNvSpPr txBox="1">
            <a:spLocks noGrp="1"/>
          </p:cNvSpPr>
          <p:nvPr>
            <p:ph type="subTitle" idx="1"/>
          </p:nvPr>
        </p:nvSpPr>
        <p:spPr>
          <a:xfrm>
            <a:off x="313516" y="942109"/>
            <a:ext cx="8016097" cy="5818909"/>
          </a:xfrm>
          <a:prstGeom prst="rect">
            <a:avLst/>
          </a:prstGeom>
          <a:noFill/>
          <a:ln>
            <a:noFill/>
          </a:ln>
        </p:spPr>
        <p:txBody>
          <a:bodyPr spcFirstLastPara="1" wrap="square" lIns="91425" tIns="45700" rIns="91425" bIns="45700" anchor="t" anchorCtr="0">
            <a:normAutofit fontScale="85000" lnSpcReduction="20000"/>
          </a:bodyPr>
          <a:lstStyle/>
          <a:p>
            <a:pPr marL="0" lvl="0" indent="0" algn="l">
              <a:spcBef>
                <a:spcPts val="600"/>
              </a:spcBef>
              <a:spcAft>
                <a:spcPts val="600"/>
              </a:spcAft>
              <a:buSzPts val="4000"/>
            </a:pPr>
            <a:r>
              <a:rPr lang="en-AU" sz="4000" dirty="0">
                <a:solidFill>
                  <a:srgbClr val="7F6000"/>
                </a:solidFill>
              </a:rPr>
              <a:t>Paul writes to the Romans:</a:t>
            </a:r>
          </a:p>
          <a:p>
            <a:pPr marL="0" lvl="0" indent="0" algn="l">
              <a:spcBef>
                <a:spcPts val="600"/>
              </a:spcBef>
              <a:spcAft>
                <a:spcPts val="600"/>
              </a:spcAft>
              <a:buSzPts val="4000"/>
            </a:pPr>
            <a:r>
              <a:rPr lang="en-AU" sz="4000" i="1" dirty="0">
                <a:solidFill>
                  <a:srgbClr val="7F6000"/>
                </a:solidFill>
              </a:rPr>
              <a:t>And so, dear brothers and sisters, I plead with you to give your bodies to God because of all he has done for you. Let them be a living and holy sacrifice—the kind he will find acceptable. </a:t>
            </a:r>
          </a:p>
          <a:p>
            <a:pPr marL="0" lvl="0" indent="0" algn="l">
              <a:spcBef>
                <a:spcPts val="600"/>
              </a:spcBef>
              <a:spcAft>
                <a:spcPts val="600"/>
              </a:spcAft>
              <a:buSzPts val="4000"/>
            </a:pPr>
            <a:r>
              <a:rPr lang="en-AU" sz="4000" i="1" dirty="0">
                <a:solidFill>
                  <a:srgbClr val="7F6000"/>
                </a:solidFill>
              </a:rPr>
              <a:t>This is truly the way to worship him. Don’t copy the behavior and customs of this world, but let God transform you into a new person by changing the way you think. </a:t>
            </a:r>
          </a:p>
          <a:p>
            <a:pPr marL="0" lvl="0" indent="0" algn="l">
              <a:spcBef>
                <a:spcPts val="600"/>
              </a:spcBef>
              <a:spcAft>
                <a:spcPts val="600"/>
              </a:spcAft>
              <a:buSzPts val="4000"/>
            </a:pPr>
            <a:r>
              <a:rPr lang="en-AU" sz="4000" i="1" dirty="0">
                <a:solidFill>
                  <a:srgbClr val="7F6000"/>
                </a:solidFill>
              </a:rPr>
              <a:t>Then you will learn to know God’s will for you, which is good and pleasing and perfect. </a:t>
            </a:r>
            <a:r>
              <a:rPr lang="en-AU" sz="4000" dirty="0">
                <a:solidFill>
                  <a:srgbClr val="7F6000"/>
                </a:solidFill>
              </a:rPr>
              <a:t>[Romans 12:1-2]</a:t>
            </a:r>
            <a:endParaRPr sz="4000" dirty="0">
              <a:solidFill>
                <a:srgbClr val="7F6000"/>
              </a:solidFill>
            </a:endParaRPr>
          </a:p>
        </p:txBody>
      </p:sp>
    </p:spTree>
    <p:extLst>
      <p:ext uri="{BB962C8B-B14F-4D97-AF65-F5344CB8AC3E}">
        <p14:creationId xmlns:p14="http://schemas.microsoft.com/office/powerpoint/2010/main" val="2931115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Autofit/>
          </a:bodyPr>
          <a:lstStyle/>
          <a:p>
            <a:pPr marL="0" lvl="0" indent="0" algn="l">
              <a:spcBef>
                <a:spcPts val="600"/>
              </a:spcBef>
              <a:spcAft>
                <a:spcPts val="600"/>
              </a:spcAft>
              <a:buSzPts val="4000"/>
            </a:pPr>
            <a:r>
              <a:rPr lang="en-AU" sz="3600" dirty="0">
                <a:solidFill>
                  <a:srgbClr val="7F6000"/>
                </a:solidFill>
              </a:rPr>
              <a:t>THE “WORSHIP” PAUL IS TALKING ABOUT in Romans 12:2 applies to the whole of life. </a:t>
            </a:r>
          </a:p>
          <a:p>
            <a:pPr marL="0" lvl="0" indent="0" algn="l">
              <a:spcBef>
                <a:spcPts val="600"/>
              </a:spcBef>
              <a:spcAft>
                <a:spcPts val="600"/>
              </a:spcAft>
              <a:buSzPts val="4000"/>
            </a:pPr>
            <a:r>
              <a:rPr lang="en-AU" sz="3600" dirty="0">
                <a:solidFill>
                  <a:srgbClr val="7F6000"/>
                </a:solidFill>
              </a:rPr>
              <a:t>His point is that we are to consider every part of our existence as an opportunity to serve God by living out the principles of the new age to which we belong. </a:t>
            </a:r>
            <a:endParaRPr sz="3600" dirty="0">
              <a:solidFill>
                <a:srgbClr val="7F6000"/>
              </a:solidFill>
            </a:endParaRPr>
          </a:p>
        </p:txBody>
      </p:sp>
    </p:spTree>
    <p:extLst>
      <p:ext uri="{BB962C8B-B14F-4D97-AF65-F5344CB8AC3E}">
        <p14:creationId xmlns:p14="http://schemas.microsoft.com/office/powerpoint/2010/main" val="2296075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Autofit/>
          </a:bodyPr>
          <a:lstStyle/>
          <a:p>
            <a:pPr marL="0" lvl="0" indent="0" algn="l">
              <a:spcBef>
                <a:spcPts val="600"/>
              </a:spcBef>
              <a:spcAft>
                <a:spcPts val="600"/>
              </a:spcAft>
              <a:buSzPts val="4000"/>
            </a:pPr>
            <a:r>
              <a:rPr lang="en-AU" sz="3700" dirty="0">
                <a:solidFill>
                  <a:srgbClr val="7F6000"/>
                </a:solidFill>
              </a:rPr>
              <a:t>The division with which we sometimes operate between the sphere of the “secular” and the “religious” is one Paul would simply not have recognized. </a:t>
            </a:r>
          </a:p>
          <a:p>
            <a:pPr marL="0" lvl="0" indent="0" algn="l">
              <a:spcBef>
                <a:spcPts val="600"/>
              </a:spcBef>
              <a:spcAft>
                <a:spcPts val="600"/>
              </a:spcAft>
              <a:buSzPts val="4000"/>
            </a:pPr>
            <a:r>
              <a:rPr lang="en-AU" sz="3700" dirty="0">
                <a:solidFill>
                  <a:srgbClr val="7F6000"/>
                </a:solidFill>
              </a:rPr>
              <a:t>Nevertheless, what Paul says here about the life of worship certainly applies to the corporate gathering for weekly praise that we call the worship “service.”</a:t>
            </a:r>
          </a:p>
          <a:p>
            <a:pPr marL="0" lvl="0" indent="0" algn="l">
              <a:spcBef>
                <a:spcPts val="600"/>
              </a:spcBef>
              <a:spcAft>
                <a:spcPts val="600"/>
              </a:spcAft>
              <a:buSzPts val="4000"/>
            </a:pPr>
            <a:r>
              <a:rPr lang="en-AU" sz="3600" dirty="0">
                <a:solidFill>
                  <a:srgbClr val="7F6000"/>
                </a:solidFill>
              </a:rPr>
              <a:t> </a:t>
            </a:r>
            <a:r>
              <a:rPr lang="en-AU" sz="2000" dirty="0">
                <a:solidFill>
                  <a:srgbClr val="7F6000"/>
                </a:solidFill>
              </a:rPr>
              <a:t>(2002) Zondervan Illustrated Bible Backgrounds Commentary of the New Testament</a:t>
            </a:r>
            <a:endParaRPr sz="2000" dirty="0">
              <a:solidFill>
                <a:srgbClr val="7F6000"/>
              </a:solidFill>
            </a:endParaRPr>
          </a:p>
        </p:txBody>
      </p:sp>
    </p:spTree>
    <p:extLst>
      <p:ext uri="{BB962C8B-B14F-4D97-AF65-F5344CB8AC3E}">
        <p14:creationId xmlns:p14="http://schemas.microsoft.com/office/powerpoint/2010/main" val="167505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rmAutofit fontScale="92500" lnSpcReduction="20000"/>
          </a:bodyPr>
          <a:lstStyle/>
          <a:p>
            <a:pPr marL="0" lvl="0" indent="0" algn="l">
              <a:lnSpc>
                <a:spcPct val="80000"/>
              </a:lnSpc>
              <a:spcBef>
                <a:spcPts val="600"/>
              </a:spcBef>
              <a:spcAft>
                <a:spcPts val="600"/>
              </a:spcAft>
              <a:buSzPts val="4000"/>
            </a:pPr>
            <a:r>
              <a:rPr lang="en-AU" sz="4000" i="1" dirty="0">
                <a:solidFill>
                  <a:srgbClr val="7F6000"/>
                </a:solidFill>
              </a:rPr>
              <a:t>Slaves, obey your earthly masters in everything you do. </a:t>
            </a:r>
          </a:p>
          <a:p>
            <a:pPr marL="0" lvl="0" indent="0" algn="l">
              <a:lnSpc>
                <a:spcPct val="80000"/>
              </a:lnSpc>
              <a:spcBef>
                <a:spcPts val="600"/>
              </a:spcBef>
              <a:spcAft>
                <a:spcPts val="600"/>
              </a:spcAft>
              <a:buSzPts val="4000"/>
            </a:pPr>
            <a:r>
              <a:rPr lang="en-AU" sz="4000" i="1" dirty="0">
                <a:solidFill>
                  <a:srgbClr val="7F6000"/>
                </a:solidFill>
              </a:rPr>
              <a:t>Try to please them all the time, not just when they are watching you. </a:t>
            </a:r>
          </a:p>
          <a:p>
            <a:pPr marL="0" lvl="0" indent="0" algn="l">
              <a:lnSpc>
                <a:spcPct val="80000"/>
              </a:lnSpc>
              <a:spcBef>
                <a:spcPts val="600"/>
              </a:spcBef>
              <a:spcAft>
                <a:spcPts val="600"/>
              </a:spcAft>
              <a:buSzPts val="4000"/>
            </a:pPr>
            <a:r>
              <a:rPr lang="en-AU" sz="4000" i="1" dirty="0">
                <a:solidFill>
                  <a:srgbClr val="7F6000"/>
                </a:solidFill>
              </a:rPr>
              <a:t>Serve them sincerely because of your reverent fear of the Lord. </a:t>
            </a:r>
          </a:p>
          <a:p>
            <a:pPr marL="0" lvl="0" indent="0" algn="l">
              <a:lnSpc>
                <a:spcPct val="80000"/>
              </a:lnSpc>
              <a:spcBef>
                <a:spcPts val="600"/>
              </a:spcBef>
              <a:spcAft>
                <a:spcPts val="600"/>
              </a:spcAft>
              <a:buSzPts val="4000"/>
            </a:pPr>
            <a:r>
              <a:rPr lang="en-AU" sz="4000" b="1" i="1" dirty="0">
                <a:solidFill>
                  <a:srgbClr val="FF0000"/>
                </a:solidFill>
              </a:rPr>
              <a:t>Work willingly at whatever you do, as though you were working for the Lord rather than for people. </a:t>
            </a:r>
            <a:r>
              <a:rPr lang="en-AU" sz="4000" i="1" dirty="0">
                <a:solidFill>
                  <a:srgbClr val="FF0000"/>
                </a:solidFill>
              </a:rPr>
              <a:t> </a:t>
            </a:r>
          </a:p>
          <a:p>
            <a:pPr marL="0" lvl="0" indent="0" algn="l">
              <a:lnSpc>
                <a:spcPct val="80000"/>
              </a:lnSpc>
              <a:spcBef>
                <a:spcPts val="600"/>
              </a:spcBef>
              <a:spcAft>
                <a:spcPts val="600"/>
              </a:spcAft>
              <a:buSzPts val="4000"/>
            </a:pPr>
            <a:r>
              <a:rPr lang="en-AU" sz="4000" i="1" dirty="0">
                <a:solidFill>
                  <a:srgbClr val="7F6000"/>
                </a:solidFill>
              </a:rPr>
              <a:t>Remember that the Lord will give you an inheritance as your reward, and that the Master you are serving is Christ. </a:t>
            </a:r>
            <a:r>
              <a:rPr lang="en-AU" sz="4000" dirty="0">
                <a:solidFill>
                  <a:srgbClr val="7F6000"/>
                </a:solidFill>
              </a:rPr>
              <a:t>[Colossians 3:22-24]</a:t>
            </a:r>
            <a:endParaRPr sz="4000" dirty="0">
              <a:solidFill>
                <a:srgbClr val="7F6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rmAutofit fontScale="92500" lnSpcReduction="10000"/>
          </a:bodyPr>
          <a:lstStyle/>
          <a:p>
            <a:pPr marL="0" lvl="0" indent="0" algn="l">
              <a:lnSpc>
                <a:spcPct val="80000"/>
              </a:lnSpc>
              <a:spcBef>
                <a:spcPts val="600"/>
              </a:spcBef>
              <a:spcAft>
                <a:spcPts val="600"/>
              </a:spcAft>
              <a:buSzPts val="4000"/>
            </a:pPr>
            <a:r>
              <a:rPr lang="en-AU" sz="4000" dirty="0">
                <a:solidFill>
                  <a:srgbClr val="7F6000"/>
                </a:solidFill>
              </a:rPr>
              <a:t>Slavery, with all its attendant evils, was not only universally accepted in ancient times but also considered a fundamental institution, indispensable to civilized society. </a:t>
            </a:r>
          </a:p>
          <a:p>
            <a:pPr marL="0" lvl="0" indent="0" algn="l">
              <a:lnSpc>
                <a:spcPct val="80000"/>
              </a:lnSpc>
              <a:spcBef>
                <a:spcPts val="600"/>
              </a:spcBef>
              <a:spcAft>
                <a:spcPts val="600"/>
              </a:spcAft>
              <a:buSzPts val="4000"/>
            </a:pPr>
            <a:r>
              <a:rPr lang="en-AU" sz="4000" dirty="0">
                <a:solidFill>
                  <a:srgbClr val="7F6000"/>
                </a:solidFill>
              </a:rPr>
              <a:t>More than half the people seen on the streets of the great cities of the Roman world were slaves.</a:t>
            </a:r>
          </a:p>
          <a:p>
            <a:pPr marL="0" lvl="0" indent="0" algn="l">
              <a:lnSpc>
                <a:spcPct val="80000"/>
              </a:lnSpc>
              <a:spcBef>
                <a:spcPts val="600"/>
              </a:spcBef>
              <a:spcAft>
                <a:spcPts val="600"/>
              </a:spcAft>
              <a:buSzPts val="4000"/>
            </a:pPr>
            <a:r>
              <a:rPr lang="en-AU" sz="4000" dirty="0">
                <a:solidFill>
                  <a:srgbClr val="7F6000"/>
                </a:solidFill>
              </a:rPr>
              <a:t> And this was the status of the majority of "professional" people, such as teachers and doctors as well as menials and craftsmen. </a:t>
            </a:r>
          </a:p>
        </p:txBody>
      </p:sp>
    </p:spTree>
    <p:extLst>
      <p:ext uri="{BB962C8B-B14F-4D97-AF65-F5344CB8AC3E}">
        <p14:creationId xmlns:p14="http://schemas.microsoft.com/office/powerpoint/2010/main" val="458159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rmAutofit/>
          </a:bodyPr>
          <a:lstStyle/>
          <a:p>
            <a:pPr marL="0" lvl="0" indent="0" algn="l">
              <a:lnSpc>
                <a:spcPct val="80000"/>
              </a:lnSpc>
              <a:spcBef>
                <a:spcPts val="600"/>
              </a:spcBef>
              <a:spcAft>
                <a:spcPts val="600"/>
              </a:spcAft>
              <a:buSzPts val="4000"/>
            </a:pPr>
            <a:r>
              <a:rPr lang="en-AU" sz="4000" dirty="0">
                <a:solidFill>
                  <a:srgbClr val="7F6000"/>
                </a:solidFill>
              </a:rPr>
              <a:t>Slaves were people with few rights, mere property existing only for the comfort, convenience, and pleasure of their owners. </a:t>
            </a:r>
          </a:p>
          <a:p>
            <a:pPr marL="0" lvl="0" indent="0" algn="l">
              <a:lnSpc>
                <a:spcPct val="80000"/>
              </a:lnSpc>
              <a:spcBef>
                <a:spcPts val="600"/>
              </a:spcBef>
              <a:spcAft>
                <a:spcPts val="600"/>
              </a:spcAft>
              <a:buSzPts val="4000"/>
            </a:pPr>
            <a:r>
              <a:rPr lang="en-AU" sz="4000" dirty="0">
                <a:solidFill>
                  <a:srgbClr val="7F6000"/>
                </a:solidFill>
              </a:rPr>
              <a:t>Paul deals with their duty in the context of the family because slaves were considered a part of the household. </a:t>
            </a:r>
            <a:r>
              <a:rPr lang="en-AU" sz="2000" dirty="0">
                <a:solidFill>
                  <a:srgbClr val="7F6000"/>
                </a:solidFill>
              </a:rPr>
              <a:t>https://www.biblegateway.com/passage/?search=Colossians%203%3A22%2D24&amp;version=NLT</a:t>
            </a:r>
            <a:endParaRPr sz="2000" dirty="0">
              <a:solidFill>
                <a:srgbClr val="7F6000"/>
              </a:solidFill>
            </a:endParaRPr>
          </a:p>
        </p:txBody>
      </p:sp>
    </p:spTree>
    <p:extLst>
      <p:ext uri="{BB962C8B-B14F-4D97-AF65-F5344CB8AC3E}">
        <p14:creationId xmlns:p14="http://schemas.microsoft.com/office/powerpoint/2010/main" val="3516147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rmAutofit fontScale="92500" lnSpcReduction="10000"/>
          </a:bodyPr>
          <a:lstStyle/>
          <a:p>
            <a:pPr marL="0" lvl="0" indent="0" algn="l">
              <a:lnSpc>
                <a:spcPct val="80000"/>
              </a:lnSpc>
              <a:spcBef>
                <a:spcPts val="600"/>
              </a:spcBef>
              <a:spcAft>
                <a:spcPts val="600"/>
              </a:spcAft>
              <a:buSzPts val="4000"/>
            </a:pPr>
            <a:r>
              <a:rPr lang="en-AU" sz="4000" dirty="0">
                <a:solidFill>
                  <a:srgbClr val="7F6000"/>
                </a:solidFill>
              </a:rPr>
              <a:t>The Apostle Paul exhorts his readers to give outward expression in daily living to the deep experience that is theirs in Christ. </a:t>
            </a:r>
            <a:r>
              <a:rPr lang="en-AU" sz="4000" b="1" dirty="0">
                <a:solidFill>
                  <a:srgbClr val="0070C0"/>
                </a:solidFill>
              </a:rPr>
              <a:t>{Worship}</a:t>
            </a:r>
          </a:p>
          <a:p>
            <a:pPr marL="0" indent="0" algn="l">
              <a:lnSpc>
                <a:spcPct val="80000"/>
              </a:lnSpc>
              <a:spcBef>
                <a:spcPts val="600"/>
              </a:spcBef>
              <a:spcAft>
                <a:spcPts val="600"/>
              </a:spcAft>
              <a:buSzPts val="4000"/>
            </a:pPr>
            <a:r>
              <a:rPr lang="en-AU" sz="4000" dirty="0">
                <a:solidFill>
                  <a:srgbClr val="7F6000"/>
                </a:solidFill>
              </a:rPr>
              <a:t>The Christian life is a life "hidden with Christ in God," but it is still a life lived out on earth. </a:t>
            </a:r>
            <a:r>
              <a:rPr lang="en-AU" sz="4000" b="1" dirty="0">
                <a:solidFill>
                  <a:srgbClr val="0070C0"/>
                </a:solidFill>
              </a:rPr>
              <a:t>{Life}</a:t>
            </a:r>
          </a:p>
          <a:p>
            <a:pPr marL="0" lvl="0" indent="0" algn="l">
              <a:lnSpc>
                <a:spcPct val="80000"/>
              </a:lnSpc>
              <a:spcBef>
                <a:spcPts val="600"/>
              </a:spcBef>
              <a:spcAft>
                <a:spcPts val="600"/>
              </a:spcAft>
              <a:buSzPts val="4000"/>
            </a:pPr>
            <a:r>
              <a:rPr lang="en-AU" sz="4000" dirty="0">
                <a:solidFill>
                  <a:srgbClr val="7F6000"/>
                </a:solidFill>
              </a:rPr>
              <a:t>Christians must therefore give attention not only to their inward experience with God but also to their outward relations with their fellow human beings. </a:t>
            </a:r>
            <a:r>
              <a:rPr lang="en-AU" sz="4000" b="1" dirty="0">
                <a:solidFill>
                  <a:srgbClr val="0070C0"/>
                </a:solidFill>
              </a:rPr>
              <a:t>{Work}</a:t>
            </a:r>
          </a:p>
          <a:p>
            <a:pPr marL="0" lvl="0" indent="0" algn="l">
              <a:lnSpc>
                <a:spcPct val="80000"/>
              </a:lnSpc>
              <a:spcBef>
                <a:spcPts val="600"/>
              </a:spcBef>
              <a:spcAft>
                <a:spcPts val="600"/>
              </a:spcAft>
              <a:buSzPts val="4000"/>
            </a:pPr>
            <a:r>
              <a:rPr lang="en-AU" sz="2200" dirty="0">
                <a:solidFill>
                  <a:srgbClr val="7F6000"/>
                </a:solidFill>
              </a:rPr>
              <a:t>(2004) Expositor's Bible Commentary (Abridged Edition): New Testament. </a:t>
            </a:r>
            <a:endParaRPr sz="2200" dirty="0">
              <a:solidFill>
                <a:srgbClr val="7F6000"/>
              </a:solidFill>
            </a:endParaRPr>
          </a:p>
        </p:txBody>
      </p:sp>
    </p:spTree>
    <p:extLst>
      <p:ext uri="{BB962C8B-B14F-4D97-AF65-F5344CB8AC3E}">
        <p14:creationId xmlns:p14="http://schemas.microsoft.com/office/powerpoint/2010/main" val="2591041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858077" y="236585"/>
            <a:ext cx="10088217" cy="836841"/>
          </a:xfrm>
        </p:spPr>
        <p:txBody>
          <a:bodyPr>
            <a:normAutofit fontScale="90000"/>
          </a:bodyPr>
          <a:lstStyle/>
          <a:p>
            <a:r>
              <a:rPr lang="en-US" sz="6000" b="1" spc="-300" dirty="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latin typeface="Arial" panose="020B0604020202020204" pitchFamily="34" charset="0"/>
                <a:cs typeface="Arial" panose="020B0604020202020204" pitchFamily="34" charset="0"/>
              </a:rPr>
              <a:t>Colossians 3:22-24 (NIV)</a:t>
            </a:r>
          </a:p>
        </p:txBody>
      </p:sp>
      <p:sp>
        <p:nvSpPr>
          <p:cNvPr id="5" name="TextBox 4">
            <a:extLst>
              <a:ext uri="{FF2B5EF4-FFF2-40B4-BE49-F238E27FC236}">
                <a16:creationId xmlns:a16="http://schemas.microsoft.com/office/drawing/2014/main" id="{108C6E15-B990-4403-AE5F-6A53D6E3C87A}"/>
              </a:ext>
            </a:extLst>
          </p:cNvPr>
          <p:cNvSpPr txBox="1"/>
          <p:nvPr/>
        </p:nvSpPr>
        <p:spPr>
          <a:xfrm>
            <a:off x="753716" y="1305341"/>
            <a:ext cx="10684568" cy="375487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4DE3A">
                  <a:lumMod val="60000"/>
                  <a:lumOff val="40000"/>
                </a:srgb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rPr>
              <a:t>22</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Slaves, obey your earthly masters in everything; and do it, not only when their eye is on you and to win their favor, but with sincerity of heart and reverence for the Lord. </a:t>
            </a:r>
            <a:r>
              <a:rPr kumimoji="0" lang="en-US"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rPr>
              <a:t>23</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Whatever you do, work at it with all your heart, as working for the Lord, not for men, </a:t>
            </a:r>
            <a:r>
              <a:rPr kumimoji="0" lang="en-US"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rPr>
              <a:t>24</a:t>
            </a:r>
            <a:r>
              <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rPr>
              <a:t>since you know that you will receive an inheritance from the Lord as a reward. It is the Lord Christ you are serving. </a:t>
            </a:r>
          </a:p>
        </p:txBody>
      </p:sp>
    </p:spTree>
    <p:extLst>
      <p:ext uri="{BB962C8B-B14F-4D97-AF65-F5344CB8AC3E}">
        <p14:creationId xmlns:p14="http://schemas.microsoft.com/office/powerpoint/2010/main" val="2216043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rmAutofit/>
          </a:bodyPr>
          <a:lstStyle/>
          <a:p>
            <a:pPr marL="0" lvl="0" indent="0" algn="l">
              <a:lnSpc>
                <a:spcPct val="80000"/>
              </a:lnSpc>
              <a:spcBef>
                <a:spcPts val="600"/>
              </a:spcBef>
              <a:spcAft>
                <a:spcPts val="600"/>
              </a:spcAft>
              <a:buSzPts val="4000"/>
            </a:pPr>
            <a:r>
              <a:rPr lang="en-AU" sz="3700" b="1" dirty="0">
                <a:solidFill>
                  <a:srgbClr val="7F6000"/>
                </a:solidFill>
              </a:rPr>
              <a:t>Phoebe: Business Woman and Church Worker</a:t>
            </a:r>
          </a:p>
          <a:p>
            <a:pPr marL="0" lvl="0" indent="0" algn="l">
              <a:lnSpc>
                <a:spcPct val="80000"/>
              </a:lnSpc>
              <a:spcBef>
                <a:spcPts val="600"/>
              </a:spcBef>
              <a:spcAft>
                <a:spcPts val="600"/>
              </a:spcAft>
              <a:buSzPts val="4000"/>
            </a:pPr>
            <a:r>
              <a:rPr lang="en-AU" sz="4000" i="1" dirty="0">
                <a:solidFill>
                  <a:srgbClr val="7F6000"/>
                </a:solidFill>
              </a:rPr>
              <a:t>I commend to you our sister Phoebe, a deacon of the church in </a:t>
            </a:r>
            <a:r>
              <a:rPr lang="en-AU" sz="4000" i="1" dirty="0" err="1">
                <a:solidFill>
                  <a:srgbClr val="7F6000"/>
                </a:solidFill>
              </a:rPr>
              <a:t>Cenchreae</a:t>
            </a:r>
            <a:r>
              <a:rPr lang="en-AU" sz="4000" i="1" dirty="0">
                <a:solidFill>
                  <a:srgbClr val="7F6000"/>
                </a:solidFill>
              </a:rPr>
              <a:t>.</a:t>
            </a:r>
          </a:p>
          <a:p>
            <a:pPr marL="0" lvl="0" indent="0" algn="l">
              <a:lnSpc>
                <a:spcPct val="80000"/>
              </a:lnSpc>
              <a:spcBef>
                <a:spcPts val="600"/>
              </a:spcBef>
              <a:spcAft>
                <a:spcPts val="600"/>
              </a:spcAft>
              <a:buSzPts val="4000"/>
            </a:pPr>
            <a:r>
              <a:rPr lang="en-AU" sz="4000" i="1" dirty="0">
                <a:solidFill>
                  <a:srgbClr val="7F6000"/>
                </a:solidFill>
              </a:rPr>
              <a:t>I ask you to receive her in the Lord in a way worthy of his people and to give her any help she may need from you, </a:t>
            </a:r>
            <a:r>
              <a:rPr lang="en-AU" sz="4000" b="1" i="1" dirty="0">
                <a:solidFill>
                  <a:srgbClr val="FF0000"/>
                </a:solidFill>
              </a:rPr>
              <a:t>for she has been the benefactor of many people, including me. </a:t>
            </a:r>
            <a:r>
              <a:rPr lang="en-AU" sz="4000" dirty="0">
                <a:solidFill>
                  <a:srgbClr val="7F6000"/>
                </a:solidFill>
              </a:rPr>
              <a:t>[Romans 16:1-2]</a:t>
            </a:r>
          </a:p>
        </p:txBody>
      </p:sp>
    </p:spTree>
    <p:extLst>
      <p:ext uri="{BB962C8B-B14F-4D97-AF65-F5344CB8AC3E}">
        <p14:creationId xmlns:p14="http://schemas.microsoft.com/office/powerpoint/2010/main" val="3687343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Autofit/>
          </a:bodyPr>
          <a:lstStyle/>
          <a:p>
            <a:pPr marL="0" lvl="0" indent="0" algn="l">
              <a:lnSpc>
                <a:spcPct val="80000"/>
              </a:lnSpc>
              <a:spcBef>
                <a:spcPts val="600"/>
              </a:spcBef>
              <a:spcAft>
                <a:spcPts val="600"/>
              </a:spcAft>
              <a:buSzPts val="4000"/>
            </a:pPr>
            <a:r>
              <a:rPr lang="en-AU" sz="3700" dirty="0">
                <a:solidFill>
                  <a:srgbClr val="7F6000"/>
                </a:solidFill>
              </a:rPr>
              <a:t>The patron played an important role in society, using his or her influence and financial resources to sponsor people for various positions and promotions. </a:t>
            </a:r>
          </a:p>
          <a:p>
            <a:pPr marL="0" lvl="0" indent="0" algn="l">
              <a:lnSpc>
                <a:spcPct val="80000"/>
              </a:lnSpc>
              <a:spcBef>
                <a:spcPts val="600"/>
              </a:spcBef>
              <a:spcAft>
                <a:spcPts val="600"/>
              </a:spcAft>
              <a:buSzPts val="4000"/>
            </a:pPr>
            <a:r>
              <a:rPr lang="en-AU" sz="3700" dirty="0">
                <a:solidFill>
                  <a:srgbClr val="7F6000"/>
                </a:solidFill>
              </a:rPr>
              <a:t>It appears that Phoebe was well off as a business women and probably had business dealings between Corinth and Rome. </a:t>
            </a:r>
          </a:p>
          <a:p>
            <a:pPr marL="0" lvl="0" indent="0" algn="l">
              <a:lnSpc>
                <a:spcPct val="80000"/>
              </a:lnSpc>
              <a:spcBef>
                <a:spcPts val="600"/>
              </a:spcBef>
              <a:spcAft>
                <a:spcPts val="600"/>
              </a:spcAft>
              <a:buSzPts val="4000"/>
            </a:pPr>
            <a:r>
              <a:rPr lang="en-AU" sz="3700" dirty="0">
                <a:solidFill>
                  <a:srgbClr val="7F6000"/>
                </a:solidFill>
              </a:rPr>
              <a:t> Paul suggests that he had been the recipient of her patronage.</a:t>
            </a:r>
          </a:p>
        </p:txBody>
      </p:sp>
    </p:spTree>
    <p:extLst>
      <p:ext uri="{BB962C8B-B14F-4D97-AF65-F5344CB8AC3E}">
        <p14:creationId xmlns:p14="http://schemas.microsoft.com/office/powerpoint/2010/main" val="4205434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Autofit/>
          </a:bodyPr>
          <a:lstStyle/>
          <a:p>
            <a:pPr marL="0" lvl="0" indent="0" algn="l">
              <a:lnSpc>
                <a:spcPct val="80000"/>
              </a:lnSpc>
              <a:spcBef>
                <a:spcPts val="600"/>
              </a:spcBef>
              <a:spcAft>
                <a:spcPts val="600"/>
              </a:spcAft>
              <a:buSzPts val="4000"/>
            </a:pPr>
            <a:r>
              <a:rPr lang="en-AU" sz="3700" b="1" dirty="0">
                <a:solidFill>
                  <a:srgbClr val="7F6000"/>
                </a:solidFill>
              </a:rPr>
              <a:t>Lydia: A Merchant, Host House Leader</a:t>
            </a:r>
          </a:p>
          <a:p>
            <a:pPr marL="0" lvl="0" indent="0" algn="l">
              <a:lnSpc>
                <a:spcPct val="80000"/>
              </a:lnSpc>
              <a:spcBef>
                <a:spcPts val="600"/>
              </a:spcBef>
              <a:spcAft>
                <a:spcPts val="600"/>
              </a:spcAft>
              <a:buSzPts val="4000"/>
            </a:pPr>
            <a:r>
              <a:rPr lang="en-AU" sz="3700" dirty="0">
                <a:solidFill>
                  <a:srgbClr val="7F6000"/>
                </a:solidFill>
              </a:rPr>
              <a:t>Was living in Philippi possibly as an agent that manufactured purple dyes.</a:t>
            </a:r>
            <a:endParaRPr lang="en-AU" sz="3700" b="1" dirty="0">
              <a:solidFill>
                <a:srgbClr val="7F6000"/>
              </a:solidFill>
            </a:endParaRPr>
          </a:p>
          <a:p>
            <a:pPr marL="0" lvl="0" indent="0" algn="l">
              <a:lnSpc>
                <a:spcPct val="80000"/>
              </a:lnSpc>
              <a:spcBef>
                <a:spcPts val="600"/>
              </a:spcBef>
              <a:spcAft>
                <a:spcPts val="600"/>
              </a:spcAft>
              <a:buSzPts val="4000"/>
            </a:pPr>
            <a:r>
              <a:rPr lang="en-AU" sz="3700" i="1" dirty="0">
                <a:solidFill>
                  <a:srgbClr val="7F6000"/>
                </a:solidFill>
              </a:rPr>
              <a:t>On the Sabbath we went a little way outside the city to a riverbank, where we thought people would be meeting for prayer, and we sat down to speak with some women who had gathered there. </a:t>
            </a:r>
          </a:p>
          <a:p>
            <a:pPr marL="0" lvl="0" indent="0" algn="l">
              <a:lnSpc>
                <a:spcPct val="80000"/>
              </a:lnSpc>
              <a:spcBef>
                <a:spcPts val="600"/>
              </a:spcBef>
              <a:spcAft>
                <a:spcPts val="600"/>
              </a:spcAft>
              <a:buSzPts val="4000"/>
            </a:pPr>
            <a:r>
              <a:rPr lang="en-AU" sz="3700" i="1" dirty="0">
                <a:solidFill>
                  <a:srgbClr val="7F6000"/>
                </a:solidFill>
              </a:rPr>
              <a:t>One of them was Lydia from Thyatira, a merchant of expensive purple cloth, who worshiped God. </a:t>
            </a:r>
          </a:p>
        </p:txBody>
      </p:sp>
    </p:spTree>
    <p:extLst>
      <p:ext uri="{BB962C8B-B14F-4D97-AF65-F5344CB8AC3E}">
        <p14:creationId xmlns:p14="http://schemas.microsoft.com/office/powerpoint/2010/main" val="1051911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Autofit/>
          </a:bodyPr>
          <a:lstStyle/>
          <a:p>
            <a:pPr marL="0" lvl="0" indent="0" algn="l">
              <a:lnSpc>
                <a:spcPct val="80000"/>
              </a:lnSpc>
              <a:spcBef>
                <a:spcPts val="600"/>
              </a:spcBef>
              <a:spcAft>
                <a:spcPts val="600"/>
              </a:spcAft>
              <a:buSzPts val="4000"/>
            </a:pPr>
            <a:r>
              <a:rPr lang="en-AU" sz="3700" i="1" dirty="0">
                <a:solidFill>
                  <a:srgbClr val="7F6000"/>
                </a:solidFill>
              </a:rPr>
              <a:t>As she listened to us, the Lord opened her heart, and she accepted what Paul was saying.</a:t>
            </a:r>
          </a:p>
          <a:p>
            <a:pPr marL="0" lvl="0" indent="0" algn="l">
              <a:lnSpc>
                <a:spcPct val="80000"/>
              </a:lnSpc>
              <a:spcBef>
                <a:spcPts val="600"/>
              </a:spcBef>
              <a:spcAft>
                <a:spcPts val="600"/>
              </a:spcAft>
              <a:buSzPts val="4000"/>
            </a:pPr>
            <a:r>
              <a:rPr lang="en-AU" sz="3700" i="1" dirty="0">
                <a:solidFill>
                  <a:srgbClr val="7F6000"/>
                </a:solidFill>
              </a:rPr>
              <a:t>She and her household were baptized, and </a:t>
            </a:r>
            <a:r>
              <a:rPr lang="en-AU" sz="3700" b="1" i="1" dirty="0">
                <a:solidFill>
                  <a:srgbClr val="FF0000"/>
                </a:solidFill>
              </a:rPr>
              <a:t>she asked us to be her guests. </a:t>
            </a:r>
          </a:p>
          <a:p>
            <a:pPr marL="0" lvl="0" indent="0" algn="l">
              <a:lnSpc>
                <a:spcPct val="80000"/>
              </a:lnSpc>
              <a:spcBef>
                <a:spcPts val="600"/>
              </a:spcBef>
              <a:spcAft>
                <a:spcPts val="600"/>
              </a:spcAft>
              <a:buSzPts val="4000"/>
            </a:pPr>
            <a:r>
              <a:rPr lang="en-AU" sz="3700" i="1" dirty="0">
                <a:solidFill>
                  <a:srgbClr val="7F6000"/>
                </a:solidFill>
              </a:rPr>
              <a:t>“If you agree that I am a true believer in the Lord,” she said, “come and stay at my home.” And she urged us until we agreed. </a:t>
            </a:r>
            <a:r>
              <a:rPr lang="en-AU" sz="3700" dirty="0">
                <a:solidFill>
                  <a:srgbClr val="7F6000"/>
                </a:solidFill>
              </a:rPr>
              <a:t>[Acts 16:13-15]</a:t>
            </a:r>
          </a:p>
        </p:txBody>
      </p:sp>
    </p:spTree>
    <p:extLst>
      <p:ext uri="{BB962C8B-B14F-4D97-AF65-F5344CB8AC3E}">
        <p14:creationId xmlns:p14="http://schemas.microsoft.com/office/powerpoint/2010/main" val="230394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Autofit/>
          </a:bodyPr>
          <a:lstStyle/>
          <a:p>
            <a:pPr marL="0" lvl="0" indent="0" algn="l">
              <a:lnSpc>
                <a:spcPct val="80000"/>
              </a:lnSpc>
              <a:spcBef>
                <a:spcPts val="600"/>
              </a:spcBef>
              <a:spcAft>
                <a:spcPts val="600"/>
              </a:spcAft>
              <a:buSzPts val="4000"/>
            </a:pPr>
            <a:r>
              <a:rPr lang="en-AU" sz="3700" dirty="0">
                <a:solidFill>
                  <a:srgbClr val="7F6000"/>
                </a:solidFill>
              </a:rPr>
              <a:t> </a:t>
            </a:r>
            <a:r>
              <a:rPr lang="en-AU" sz="3700" b="1" dirty="0">
                <a:solidFill>
                  <a:srgbClr val="7F6000"/>
                </a:solidFill>
              </a:rPr>
              <a:t>Home Group Leader</a:t>
            </a:r>
          </a:p>
          <a:p>
            <a:pPr marL="0" lvl="0" indent="0" algn="l">
              <a:lnSpc>
                <a:spcPct val="80000"/>
              </a:lnSpc>
              <a:spcBef>
                <a:spcPts val="600"/>
              </a:spcBef>
              <a:spcAft>
                <a:spcPts val="600"/>
              </a:spcAft>
              <a:buSzPts val="4000"/>
            </a:pPr>
            <a:r>
              <a:rPr lang="en-AU" sz="3700" dirty="0">
                <a:solidFill>
                  <a:srgbClr val="7F6000"/>
                </a:solidFill>
              </a:rPr>
              <a:t>Paul and Silas had been thrown into prison in Philippi after casting a demon from a slave girl thus upsetting the financial benefits to her owner. [Acts 16:16-22]</a:t>
            </a:r>
          </a:p>
          <a:p>
            <a:pPr marL="0" lvl="0" indent="0" algn="l">
              <a:lnSpc>
                <a:spcPct val="80000"/>
              </a:lnSpc>
              <a:spcBef>
                <a:spcPts val="600"/>
              </a:spcBef>
              <a:spcAft>
                <a:spcPts val="600"/>
              </a:spcAft>
              <a:buSzPts val="4000"/>
            </a:pPr>
            <a:r>
              <a:rPr lang="en-AU" sz="3700" i="1" dirty="0">
                <a:solidFill>
                  <a:srgbClr val="7F6000"/>
                </a:solidFill>
              </a:rPr>
              <a:t>When Paul and Silas left the prison, they returned to the home of Lydia. </a:t>
            </a:r>
          </a:p>
          <a:p>
            <a:pPr marL="0" lvl="0" indent="0" algn="l">
              <a:lnSpc>
                <a:spcPct val="80000"/>
              </a:lnSpc>
              <a:spcBef>
                <a:spcPts val="600"/>
              </a:spcBef>
              <a:spcAft>
                <a:spcPts val="600"/>
              </a:spcAft>
              <a:buSzPts val="4000"/>
            </a:pPr>
            <a:r>
              <a:rPr lang="en-AU" sz="3700" b="1" i="1" dirty="0">
                <a:solidFill>
                  <a:srgbClr val="FF0000"/>
                </a:solidFill>
              </a:rPr>
              <a:t>There they met with the believers </a:t>
            </a:r>
            <a:r>
              <a:rPr lang="en-AU" sz="3700" i="1" dirty="0">
                <a:solidFill>
                  <a:srgbClr val="7F6000"/>
                </a:solidFill>
              </a:rPr>
              <a:t>and encouraged them once more.              </a:t>
            </a:r>
            <a:r>
              <a:rPr lang="en-AU" sz="3700" dirty="0">
                <a:solidFill>
                  <a:srgbClr val="7F6000"/>
                </a:solidFill>
              </a:rPr>
              <a:t>[Acts 16:40]</a:t>
            </a:r>
          </a:p>
          <a:p>
            <a:pPr marL="0" lvl="0" indent="0" algn="l">
              <a:lnSpc>
                <a:spcPct val="80000"/>
              </a:lnSpc>
              <a:spcBef>
                <a:spcPts val="600"/>
              </a:spcBef>
              <a:spcAft>
                <a:spcPts val="600"/>
              </a:spcAft>
              <a:buSzPts val="4000"/>
            </a:pPr>
            <a:endParaRPr lang="en-AU" sz="3700" dirty="0">
              <a:solidFill>
                <a:srgbClr val="7F6000"/>
              </a:solidFill>
            </a:endParaRPr>
          </a:p>
        </p:txBody>
      </p:sp>
    </p:spTree>
    <p:extLst>
      <p:ext uri="{BB962C8B-B14F-4D97-AF65-F5344CB8AC3E}">
        <p14:creationId xmlns:p14="http://schemas.microsoft.com/office/powerpoint/2010/main" val="275006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221676" y="1011382"/>
            <a:ext cx="8368142" cy="5638769"/>
          </a:xfrm>
          <a:prstGeom prst="rect">
            <a:avLst/>
          </a:prstGeom>
          <a:noFill/>
          <a:ln>
            <a:noFill/>
          </a:ln>
        </p:spPr>
        <p:txBody>
          <a:bodyPr spcFirstLastPara="1" wrap="square" lIns="91425" tIns="45700" rIns="91425" bIns="45700" anchor="t" anchorCtr="0">
            <a:noAutofit/>
          </a:bodyPr>
          <a:lstStyle/>
          <a:p>
            <a:pPr marL="0" lvl="0" indent="0" algn="l">
              <a:lnSpc>
                <a:spcPct val="80000"/>
              </a:lnSpc>
              <a:spcBef>
                <a:spcPts val="600"/>
              </a:spcBef>
              <a:spcAft>
                <a:spcPts val="600"/>
              </a:spcAft>
              <a:buSzPts val="4000"/>
            </a:pPr>
            <a:r>
              <a:rPr lang="en-AU" sz="3700" dirty="0">
                <a:solidFill>
                  <a:srgbClr val="7F6000"/>
                </a:solidFill>
              </a:rPr>
              <a:t> So what are some of the areas where we may be out of balance? A few possibilities!</a:t>
            </a:r>
          </a:p>
          <a:p>
            <a:pPr marL="571500" lvl="0" indent="-571500" algn="l">
              <a:lnSpc>
                <a:spcPct val="80000"/>
              </a:lnSpc>
              <a:spcBef>
                <a:spcPts val="600"/>
              </a:spcBef>
              <a:spcAft>
                <a:spcPts val="600"/>
              </a:spcAft>
              <a:buSzPts val="4000"/>
              <a:buFont typeface="Arial" panose="020B0604020202020204" pitchFamily="34" charset="0"/>
              <a:buChar char="•"/>
            </a:pPr>
            <a:r>
              <a:rPr lang="en-AU" sz="3700" dirty="0">
                <a:solidFill>
                  <a:srgbClr val="7F6000"/>
                </a:solidFill>
              </a:rPr>
              <a:t>Work - Career</a:t>
            </a:r>
          </a:p>
          <a:p>
            <a:pPr marL="571500" lvl="0" indent="-571500" algn="l">
              <a:lnSpc>
                <a:spcPct val="80000"/>
              </a:lnSpc>
              <a:spcBef>
                <a:spcPts val="600"/>
              </a:spcBef>
              <a:spcAft>
                <a:spcPts val="600"/>
              </a:spcAft>
              <a:buSzPts val="4000"/>
              <a:buFont typeface="Arial" panose="020B0604020202020204" pitchFamily="34" charset="0"/>
              <a:buChar char="•"/>
            </a:pPr>
            <a:r>
              <a:rPr lang="en-AU" sz="3700" dirty="0">
                <a:solidFill>
                  <a:srgbClr val="7F6000"/>
                </a:solidFill>
              </a:rPr>
              <a:t>Family - Children</a:t>
            </a:r>
          </a:p>
          <a:p>
            <a:pPr marL="571500" indent="-571500" algn="l">
              <a:lnSpc>
                <a:spcPct val="80000"/>
              </a:lnSpc>
              <a:spcBef>
                <a:spcPts val="600"/>
              </a:spcBef>
              <a:spcAft>
                <a:spcPts val="600"/>
              </a:spcAft>
              <a:buSzPts val="4000"/>
              <a:buFont typeface="Arial" panose="020B0604020202020204" pitchFamily="34" charset="0"/>
              <a:buChar char="•"/>
            </a:pPr>
            <a:r>
              <a:rPr lang="en-AU" sz="3700" dirty="0">
                <a:solidFill>
                  <a:srgbClr val="7F6000"/>
                </a:solidFill>
              </a:rPr>
              <a:t>Church - Ministry</a:t>
            </a:r>
          </a:p>
          <a:p>
            <a:pPr marL="571500" indent="-571500" algn="l">
              <a:lnSpc>
                <a:spcPct val="80000"/>
              </a:lnSpc>
              <a:spcBef>
                <a:spcPts val="600"/>
              </a:spcBef>
              <a:spcAft>
                <a:spcPts val="600"/>
              </a:spcAft>
              <a:buSzPts val="4000"/>
              <a:buFont typeface="Arial" panose="020B0604020202020204" pitchFamily="34" charset="0"/>
              <a:buChar char="•"/>
            </a:pPr>
            <a:r>
              <a:rPr lang="en-AU" sz="3700" dirty="0">
                <a:solidFill>
                  <a:srgbClr val="7F6000"/>
                </a:solidFill>
              </a:rPr>
              <a:t>Money – Possessions - Greed  </a:t>
            </a:r>
          </a:p>
          <a:p>
            <a:pPr marL="571500" lvl="0" indent="-571500" algn="l">
              <a:lnSpc>
                <a:spcPct val="80000"/>
              </a:lnSpc>
              <a:spcBef>
                <a:spcPts val="600"/>
              </a:spcBef>
              <a:spcAft>
                <a:spcPts val="600"/>
              </a:spcAft>
              <a:buSzPts val="4000"/>
              <a:buFont typeface="Arial" panose="020B0604020202020204" pitchFamily="34" charset="0"/>
              <a:buChar char="•"/>
            </a:pPr>
            <a:r>
              <a:rPr lang="en-AU" sz="3700" dirty="0">
                <a:solidFill>
                  <a:srgbClr val="7F6000"/>
                </a:solidFill>
              </a:rPr>
              <a:t>Hobbies</a:t>
            </a:r>
          </a:p>
          <a:p>
            <a:pPr marL="571500" lvl="0" indent="-571500" algn="l">
              <a:lnSpc>
                <a:spcPct val="80000"/>
              </a:lnSpc>
              <a:spcBef>
                <a:spcPts val="600"/>
              </a:spcBef>
              <a:spcAft>
                <a:spcPts val="600"/>
              </a:spcAft>
              <a:buSzPts val="4000"/>
              <a:buFont typeface="Arial" panose="020B0604020202020204" pitchFamily="34" charset="0"/>
              <a:buChar char="•"/>
            </a:pPr>
            <a:r>
              <a:rPr lang="en-AU" sz="3700" dirty="0">
                <a:solidFill>
                  <a:srgbClr val="7F6000"/>
                </a:solidFill>
              </a:rPr>
              <a:t>Sport</a:t>
            </a:r>
          </a:p>
          <a:p>
            <a:pPr marL="571500" lvl="0" indent="-571500" algn="l">
              <a:lnSpc>
                <a:spcPct val="80000"/>
              </a:lnSpc>
              <a:spcBef>
                <a:spcPts val="600"/>
              </a:spcBef>
              <a:spcAft>
                <a:spcPts val="600"/>
              </a:spcAft>
              <a:buSzPts val="4000"/>
              <a:buFont typeface="Arial" panose="020B0604020202020204" pitchFamily="34" charset="0"/>
              <a:buChar char="•"/>
            </a:pPr>
            <a:r>
              <a:rPr lang="en-AU" sz="3700" dirty="0">
                <a:solidFill>
                  <a:srgbClr val="7F6000"/>
                </a:solidFill>
              </a:rPr>
              <a:t>Technology</a:t>
            </a:r>
          </a:p>
        </p:txBody>
      </p:sp>
    </p:spTree>
    <p:extLst>
      <p:ext uri="{BB962C8B-B14F-4D97-AF65-F5344CB8AC3E}">
        <p14:creationId xmlns:p14="http://schemas.microsoft.com/office/powerpoint/2010/main" val="3371876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221676" y="1011382"/>
            <a:ext cx="8368142" cy="5638769"/>
          </a:xfrm>
          <a:prstGeom prst="rect">
            <a:avLst/>
          </a:prstGeom>
          <a:noFill/>
          <a:ln>
            <a:noFill/>
          </a:ln>
        </p:spPr>
        <p:txBody>
          <a:bodyPr spcFirstLastPara="1" wrap="square" lIns="91425" tIns="45700" rIns="91425" bIns="45700" anchor="t" anchorCtr="0">
            <a:noAutofit/>
          </a:bodyPr>
          <a:lstStyle/>
          <a:p>
            <a:pPr marL="0" lvl="0" indent="0" algn="l">
              <a:lnSpc>
                <a:spcPct val="80000"/>
              </a:lnSpc>
              <a:spcBef>
                <a:spcPts val="600"/>
              </a:spcBef>
              <a:spcAft>
                <a:spcPts val="600"/>
              </a:spcAft>
              <a:buSzPts val="4000"/>
            </a:pPr>
            <a:r>
              <a:rPr lang="en-AU" sz="3700" dirty="0">
                <a:solidFill>
                  <a:srgbClr val="7F6000"/>
                </a:solidFill>
              </a:rPr>
              <a:t>Paul’s exhortation:</a:t>
            </a:r>
          </a:p>
          <a:p>
            <a:pPr marL="0" lvl="0" indent="0" algn="l">
              <a:lnSpc>
                <a:spcPct val="80000"/>
              </a:lnSpc>
              <a:spcBef>
                <a:spcPts val="600"/>
              </a:spcBef>
              <a:spcAft>
                <a:spcPts val="600"/>
              </a:spcAft>
              <a:buSzPts val="4000"/>
            </a:pPr>
            <a:r>
              <a:rPr lang="en-AU" sz="3700" i="1" dirty="0">
                <a:solidFill>
                  <a:srgbClr val="7F6000"/>
                </a:solidFill>
              </a:rPr>
              <a:t>Therefore I, a prisoner for serving the Lord, beg you to lead a life worthy of your calling, for you have been called by God.</a:t>
            </a:r>
          </a:p>
          <a:p>
            <a:pPr marL="0" lvl="0" indent="0" algn="l">
              <a:lnSpc>
                <a:spcPct val="80000"/>
              </a:lnSpc>
              <a:spcBef>
                <a:spcPts val="600"/>
              </a:spcBef>
              <a:spcAft>
                <a:spcPts val="600"/>
              </a:spcAft>
              <a:buSzPts val="4000"/>
            </a:pPr>
            <a:r>
              <a:rPr lang="en-AU" sz="3700" i="1" dirty="0">
                <a:solidFill>
                  <a:srgbClr val="7F6000"/>
                </a:solidFill>
              </a:rPr>
              <a:t>Always be humble and gentle. </a:t>
            </a:r>
          </a:p>
          <a:p>
            <a:pPr marL="0" lvl="0" indent="0" algn="l">
              <a:lnSpc>
                <a:spcPct val="80000"/>
              </a:lnSpc>
              <a:spcBef>
                <a:spcPts val="600"/>
              </a:spcBef>
              <a:spcAft>
                <a:spcPts val="600"/>
              </a:spcAft>
              <a:buSzPts val="4000"/>
            </a:pPr>
            <a:r>
              <a:rPr lang="en-AU" sz="3700" i="1" dirty="0">
                <a:solidFill>
                  <a:srgbClr val="7F6000"/>
                </a:solidFill>
              </a:rPr>
              <a:t>Be patient with each other, making allowance for each other’s faults because of your love. </a:t>
            </a:r>
          </a:p>
          <a:p>
            <a:pPr marL="0" lvl="0" indent="0" algn="l">
              <a:lnSpc>
                <a:spcPct val="80000"/>
              </a:lnSpc>
              <a:spcBef>
                <a:spcPts val="600"/>
              </a:spcBef>
              <a:spcAft>
                <a:spcPts val="600"/>
              </a:spcAft>
              <a:buSzPts val="4000"/>
            </a:pPr>
            <a:r>
              <a:rPr lang="en-AU" sz="3700" dirty="0">
                <a:solidFill>
                  <a:srgbClr val="7F6000"/>
                </a:solidFill>
              </a:rPr>
              <a:t> </a:t>
            </a:r>
          </a:p>
        </p:txBody>
      </p:sp>
    </p:spTree>
    <p:extLst>
      <p:ext uri="{BB962C8B-B14F-4D97-AF65-F5344CB8AC3E}">
        <p14:creationId xmlns:p14="http://schemas.microsoft.com/office/powerpoint/2010/main" val="3887267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a:solidFill>
                  <a:srgbClr val="7F6000"/>
                </a:solidFill>
                <a:latin typeface="Arial"/>
                <a:ea typeface="Arial"/>
                <a:cs typeface="Arial"/>
                <a:sym typeface="Arial"/>
              </a:rPr>
              <a:t>Practices of Faith - Priorities</a:t>
            </a:r>
            <a:endParaRPr/>
          </a:p>
        </p:txBody>
      </p:sp>
      <p:sp>
        <p:nvSpPr>
          <p:cNvPr id="152" name="Google Shape;152;p6"/>
          <p:cNvSpPr txBox="1">
            <a:spLocks noGrp="1"/>
          </p:cNvSpPr>
          <p:nvPr>
            <p:ph type="subTitle" idx="1"/>
          </p:nvPr>
        </p:nvSpPr>
        <p:spPr>
          <a:xfrm>
            <a:off x="221676" y="1011382"/>
            <a:ext cx="8368142" cy="5638769"/>
          </a:xfrm>
          <a:prstGeom prst="rect">
            <a:avLst/>
          </a:prstGeom>
          <a:noFill/>
          <a:ln>
            <a:noFill/>
          </a:ln>
        </p:spPr>
        <p:txBody>
          <a:bodyPr spcFirstLastPara="1" wrap="square" lIns="91425" tIns="45700" rIns="91425" bIns="45700" anchor="t" anchorCtr="0">
            <a:noAutofit/>
          </a:bodyPr>
          <a:lstStyle/>
          <a:p>
            <a:pPr marL="0" lvl="0" indent="0" algn="l">
              <a:lnSpc>
                <a:spcPct val="80000"/>
              </a:lnSpc>
              <a:spcBef>
                <a:spcPts val="600"/>
              </a:spcBef>
              <a:spcAft>
                <a:spcPts val="600"/>
              </a:spcAft>
              <a:buSzPts val="4000"/>
            </a:pPr>
            <a:r>
              <a:rPr lang="en-AU" sz="3700" i="1" dirty="0">
                <a:solidFill>
                  <a:srgbClr val="7F6000"/>
                </a:solidFill>
              </a:rPr>
              <a:t>Make every effort to keep yourselves united in the Spirit, binding yourselves together with peace. </a:t>
            </a:r>
          </a:p>
          <a:p>
            <a:pPr marL="0" indent="0" algn="l">
              <a:lnSpc>
                <a:spcPct val="80000"/>
              </a:lnSpc>
              <a:spcBef>
                <a:spcPts val="600"/>
              </a:spcBef>
              <a:spcAft>
                <a:spcPts val="600"/>
              </a:spcAft>
              <a:buSzPts val="4000"/>
            </a:pPr>
            <a:r>
              <a:rPr lang="en-AU" sz="3700" i="1" dirty="0">
                <a:solidFill>
                  <a:srgbClr val="7F6000"/>
                </a:solidFill>
              </a:rPr>
              <a:t>For there is one body and one Spirit, just as </a:t>
            </a:r>
            <a:r>
              <a:rPr lang="en-AU" sz="3700" b="1" i="1" dirty="0">
                <a:solidFill>
                  <a:srgbClr val="FF0000"/>
                </a:solidFill>
              </a:rPr>
              <a:t>you have been called to one glorious hope for the future. </a:t>
            </a:r>
            <a:r>
              <a:rPr lang="en-AU" sz="3700" i="1" dirty="0">
                <a:solidFill>
                  <a:srgbClr val="7F6000"/>
                </a:solidFill>
              </a:rPr>
              <a:t>[Ephesians 4:1-4]</a:t>
            </a:r>
          </a:p>
        </p:txBody>
      </p:sp>
    </p:spTree>
    <p:extLst>
      <p:ext uri="{BB962C8B-B14F-4D97-AF65-F5344CB8AC3E}">
        <p14:creationId xmlns:p14="http://schemas.microsoft.com/office/powerpoint/2010/main" val="195644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4"/>
        <p:cNvGrpSpPr/>
        <p:nvPr/>
      </p:nvGrpSpPr>
      <p:grpSpPr>
        <a:xfrm>
          <a:off x="0" y="0"/>
          <a:ext cx="0" cy="0"/>
          <a:chOff x="0" y="0"/>
          <a:chExt cx="0" cy="0"/>
        </a:xfrm>
      </p:grpSpPr>
      <p:sp>
        <p:nvSpPr>
          <p:cNvPr id="135" name="Google Shape;135;p5"/>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36" name="Google Shape;136;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37" name="Google Shape;137;p5" descr="Lenten Reflection | Anglican Church Diocese of Perth"/>
          <p:cNvPicPr preferRelativeResize="0"/>
          <p:nvPr/>
        </p:nvPicPr>
        <p:blipFill rotWithShape="1">
          <a:blip r:embed="rId3">
            <a:alphaModFix/>
          </a:blip>
          <a:srcRect l="21131" r="26589" b="933"/>
          <a:stretch/>
        </p:blipFill>
        <p:spPr>
          <a:xfrm>
            <a:off x="3523488" y="10"/>
            <a:ext cx="8668512" cy="6857990"/>
          </a:xfrm>
          <a:prstGeom prst="rect">
            <a:avLst/>
          </a:prstGeom>
          <a:noFill/>
          <a:ln>
            <a:noFill/>
          </a:ln>
        </p:spPr>
      </p:pic>
      <p:sp>
        <p:nvSpPr>
          <p:cNvPr id="138" name="Google Shape;138;p5"/>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9" name="Google Shape;139;p5"/>
          <p:cNvSpPr txBox="1">
            <a:spLocks noGrp="1"/>
          </p:cNvSpPr>
          <p:nvPr>
            <p:ph type="ctrTitle"/>
          </p:nvPr>
        </p:nvSpPr>
        <p:spPr>
          <a:xfrm>
            <a:off x="564159" y="380503"/>
            <a:ext cx="4023300" cy="2945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7200"/>
              <a:buFont typeface="Arial"/>
              <a:buNone/>
            </a:pPr>
            <a:r>
              <a:rPr lang="en-AU" sz="7200">
                <a:solidFill>
                  <a:srgbClr val="7F6000"/>
                </a:solidFill>
                <a:latin typeface="Arial"/>
                <a:ea typeface="Arial"/>
                <a:cs typeface="Arial"/>
                <a:sym typeface="Arial"/>
              </a:rPr>
              <a:t>Practices of Faith</a:t>
            </a:r>
            <a:endParaRPr/>
          </a:p>
        </p:txBody>
      </p:sp>
      <p:sp>
        <p:nvSpPr>
          <p:cNvPr id="140" name="Google Shape;140;p5"/>
          <p:cNvSpPr txBox="1">
            <a:spLocks noGrp="1"/>
          </p:cNvSpPr>
          <p:nvPr>
            <p:ph type="subTitle" idx="1"/>
          </p:nvPr>
        </p:nvSpPr>
        <p:spPr>
          <a:xfrm>
            <a:off x="481029" y="5003812"/>
            <a:ext cx="4023359" cy="1208141"/>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rgbClr val="7F6000"/>
              </a:buClr>
              <a:buSzPts val="4000"/>
              <a:buNone/>
            </a:pPr>
            <a:r>
              <a:rPr lang="en-AU" sz="4000">
                <a:solidFill>
                  <a:srgbClr val="7F6000"/>
                </a:solidFill>
              </a:rPr>
              <a:t>Priorities – </a:t>
            </a:r>
            <a:endParaRPr/>
          </a:p>
          <a:p>
            <a:pPr marL="0" lvl="0" indent="0" algn="l" rtl="0">
              <a:lnSpc>
                <a:spcPct val="90000"/>
              </a:lnSpc>
              <a:spcBef>
                <a:spcPts val="1000"/>
              </a:spcBef>
              <a:spcAft>
                <a:spcPts val="0"/>
              </a:spcAft>
              <a:buClr>
                <a:srgbClr val="7F6000"/>
              </a:buClr>
              <a:buSzPts val="4000"/>
              <a:buNone/>
            </a:pPr>
            <a:r>
              <a:rPr lang="en-AU" sz="4000">
                <a:solidFill>
                  <a:srgbClr val="7F6000"/>
                </a:solidFill>
              </a:rPr>
              <a:t>Tony Lyon</a:t>
            </a:r>
            <a:endParaRPr/>
          </a:p>
        </p:txBody>
      </p:sp>
      <p:sp>
        <p:nvSpPr>
          <p:cNvPr id="141" name="Google Shape;141;p5"/>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dirty="0">
                <a:solidFill>
                  <a:srgbClr val="7F6000"/>
                </a:solidFill>
                <a:latin typeface="Arial"/>
                <a:ea typeface="Arial"/>
                <a:cs typeface="Arial"/>
                <a:sym typeface="Arial"/>
              </a:rPr>
              <a:t>Living a Balanced Life</a:t>
            </a:r>
            <a:endParaRPr dirty="0"/>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rmAutofit/>
          </a:bodyPr>
          <a:lstStyle/>
          <a:p>
            <a:pPr marL="0" lvl="0" indent="0" algn="l">
              <a:spcBef>
                <a:spcPts val="0"/>
              </a:spcBef>
              <a:buSzPts val="4000"/>
            </a:pPr>
            <a:endParaRPr sz="4000" dirty="0">
              <a:solidFill>
                <a:srgbClr val="7F6000"/>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3211" y="976036"/>
            <a:ext cx="8241056" cy="5494037"/>
          </a:xfrm>
          <a:prstGeom prst="rect">
            <a:avLst/>
          </a:prstGeom>
        </p:spPr>
      </p:pic>
    </p:spTree>
    <p:extLst>
      <p:ext uri="{BB962C8B-B14F-4D97-AF65-F5344CB8AC3E}">
        <p14:creationId xmlns:p14="http://schemas.microsoft.com/office/powerpoint/2010/main" val="274666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dirty="0">
                <a:solidFill>
                  <a:srgbClr val="7F6000"/>
                </a:solidFill>
                <a:latin typeface="Arial"/>
                <a:ea typeface="Arial"/>
                <a:cs typeface="Arial"/>
                <a:sym typeface="Arial"/>
              </a:rPr>
              <a:t>Living a Balanced Life</a:t>
            </a:r>
            <a:endParaRPr dirty="0"/>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rmAutofit/>
          </a:bodyPr>
          <a:lstStyle/>
          <a:p>
            <a:pPr marL="0" lvl="0" indent="0" algn="l">
              <a:spcBef>
                <a:spcPts val="0"/>
              </a:spcBef>
              <a:buSzPts val="4000"/>
            </a:pPr>
            <a:endParaRPr sz="4000" dirty="0">
              <a:solidFill>
                <a:srgbClr val="7F6000"/>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6325" y="1177637"/>
            <a:ext cx="4658863" cy="5181599"/>
          </a:xfrm>
          <a:prstGeom prst="rect">
            <a:avLst/>
          </a:prstGeom>
        </p:spPr>
      </p:pic>
      <p:sp>
        <p:nvSpPr>
          <p:cNvPr id="4" name="TextBox 3"/>
          <p:cNvSpPr txBox="1"/>
          <p:nvPr/>
        </p:nvSpPr>
        <p:spPr>
          <a:xfrm>
            <a:off x="1967343" y="1025232"/>
            <a:ext cx="1981200" cy="523220"/>
          </a:xfrm>
          <a:prstGeom prst="rect">
            <a:avLst/>
          </a:prstGeom>
          <a:noFill/>
        </p:spPr>
        <p:txBody>
          <a:bodyPr wrap="square" rtlCol="0">
            <a:spAutoFit/>
          </a:bodyPr>
          <a:lstStyle/>
          <a:p>
            <a:r>
              <a:rPr lang="en-AU" sz="2800" dirty="0"/>
              <a:t>Worship</a:t>
            </a:r>
          </a:p>
        </p:txBody>
      </p:sp>
      <p:sp>
        <p:nvSpPr>
          <p:cNvPr id="5" name="TextBox 4"/>
          <p:cNvSpPr txBox="1"/>
          <p:nvPr/>
        </p:nvSpPr>
        <p:spPr>
          <a:xfrm>
            <a:off x="833073" y="4835240"/>
            <a:ext cx="1134270" cy="523220"/>
          </a:xfrm>
          <a:prstGeom prst="rect">
            <a:avLst/>
          </a:prstGeom>
          <a:noFill/>
        </p:spPr>
        <p:txBody>
          <a:bodyPr wrap="square" rtlCol="0">
            <a:spAutoFit/>
          </a:bodyPr>
          <a:lstStyle/>
          <a:p>
            <a:r>
              <a:rPr lang="en-AU" sz="2800" dirty="0"/>
              <a:t>Work</a:t>
            </a:r>
          </a:p>
        </p:txBody>
      </p:sp>
      <p:sp>
        <p:nvSpPr>
          <p:cNvPr id="6" name="TextBox 5"/>
          <p:cNvSpPr txBox="1"/>
          <p:nvPr/>
        </p:nvSpPr>
        <p:spPr>
          <a:xfrm>
            <a:off x="3574476" y="4242745"/>
            <a:ext cx="981178" cy="523220"/>
          </a:xfrm>
          <a:prstGeom prst="rect">
            <a:avLst/>
          </a:prstGeom>
          <a:noFill/>
        </p:spPr>
        <p:txBody>
          <a:bodyPr wrap="square" rtlCol="0">
            <a:spAutoFit/>
          </a:bodyPr>
          <a:lstStyle/>
          <a:p>
            <a:r>
              <a:rPr lang="en-AU" sz="2800" dirty="0"/>
              <a:t>Life</a:t>
            </a:r>
          </a:p>
        </p:txBody>
      </p:sp>
    </p:spTree>
    <p:extLst>
      <p:ext uri="{BB962C8B-B14F-4D97-AF65-F5344CB8AC3E}">
        <p14:creationId xmlns:p14="http://schemas.microsoft.com/office/powerpoint/2010/main" val="669549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dirty="0">
                <a:solidFill>
                  <a:srgbClr val="7F6000"/>
                </a:solidFill>
                <a:latin typeface="Arial"/>
                <a:ea typeface="Arial"/>
                <a:cs typeface="Arial"/>
                <a:sym typeface="Arial"/>
              </a:rPr>
              <a:t>Living a Balanced Life</a:t>
            </a:r>
            <a:endParaRPr dirty="0"/>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rmAutofit/>
          </a:bodyPr>
          <a:lstStyle/>
          <a:p>
            <a:pPr marL="0" lvl="0" indent="0" algn="l">
              <a:spcBef>
                <a:spcPts val="0"/>
              </a:spcBef>
              <a:buSzPts val="4000"/>
            </a:pPr>
            <a:endParaRPr sz="4000" dirty="0">
              <a:solidFill>
                <a:srgbClr val="7F6000"/>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1456" y="1049684"/>
            <a:ext cx="4486039" cy="5393823"/>
          </a:xfrm>
          <a:prstGeom prst="rect">
            <a:avLst/>
          </a:prstGeom>
        </p:spPr>
      </p:pic>
      <p:sp>
        <p:nvSpPr>
          <p:cNvPr id="5" name="TextBox 4"/>
          <p:cNvSpPr txBox="1"/>
          <p:nvPr/>
        </p:nvSpPr>
        <p:spPr>
          <a:xfrm>
            <a:off x="1581216" y="4471130"/>
            <a:ext cx="1134270" cy="523220"/>
          </a:xfrm>
          <a:prstGeom prst="rect">
            <a:avLst/>
          </a:prstGeom>
          <a:noFill/>
        </p:spPr>
        <p:txBody>
          <a:bodyPr wrap="square" rtlCol="0">
            <a:spAutoFit/>
          </a:bodyPr>
          <a:lstStyle/>
          <a:p>
            <a:r>
              <a:rPr lang="en-AU" sz="2800" dirty="0"/>
              <a:t>Work</a:t>
            </a:r>
          </a:p>
        </p:txBody>
      </p:sp>
      <p:sp>
        <p:nvSpPr>
          <p:cNvPr id="4" name="TextBox 3"/>
          <p:cNvSpPr txBox="1"/>
          <p:nvPr/>
        </p:nvSpPr>
        <p:spPr>
          <a:xfrm>
            <a:off x="2740708" y="1049684"/>
            <a:ext cx="1981200" cy="523220"/>
          </a:xfrm>
          <a:prstGeom prst="rect">
            <a:avLst/>
          </a:prstGeom>
          <a:noFill/>
        </p:spPr>
        <p:txBody>
          <a:bodyPr wrap="square" rtlCol="0">
            <a:spAutoFit/>
          </a:bodyPr>
          <a:lstStyle/>
          <a:p>
            <a:r>
              <a:rPr lang="en-AU" sz="2800" dirty="0"/>
              <a:t>Worship</a:t>
            </a:r>
          </a:p>
        </p:txBody>
      </p:sp>
      <p:sp>
        <p:nvSpPr>
          <p:cNvPr id="6" name="TextBox 5"/>
          <p:cNvSpPr txBox="1"/>
          <p:nvPr/>
        </p:nvSpPr>
        <p:spPr>
          <a:xfrm>
            <a:off x="4569509" y="4904515"/>
            <a:ext cx="981178" cy="523220"/>
          </a:xfrm>
          <a:prstGeom prst="rect">
            <a:avLst/>
          </a:prstGeom>
          <a:noFill/>
        </p:spPr>
        <p:txBody>
          <a:bodyPr wrap="square" rtlCol="0">
            <a:spAutoFit/>
          </a:bodyPr>
          <a:lstStyle/>
          <a:p>
            <a:r>
              <a:rPr lang="en-AU" sz="2800" dirty="0"/>
              <a:t>Life</a:t>
            </a:r>
          </a:p>
        </p:txBody>
      </p:sp>
    </p:spTree>
    <p:extLst>
      <p:ext uri="{BB962C8B-B14F-4D97-AF65-F5344CB8AC3E}">
        <p14:creationId xmlns:p14="http://schemas.microsoft.com/office/powerpoint/2010/main" val="1047142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dirty="0">
                <a:solidFill>
                  <a:srgbClr val="7F6000"/>
                </a:solidFill>
                <a:latin typeface="Arial"/>
                <a:ea typeface="Arial"/>
                <a:cs typeface="Arial"/>
                <a:sym typeface="Arial"/>
              </a:rPr>
              <a:t>Living a Balanced Life</a:t>
            </a:r>
            <a:endParaRPr dirty="0"/>
          </a:p>
        </p:txBody>
      </p:sp>
      <p:sp>
        <p:nvSpPr>
          <p:cNvPr id="152" name="Google Shape;152;p6"/>
          <p:cNvSpPr txBox="1">
            <a:spLocks noGrp="1"/>
          </p:cNvSpPr>
          <p:nvPr>
            <p:ph type="subTitle" idx="1"/>
          </p:nvPr>
        </p:nvSpPr>
        <p:spPr>
          <a:xfrm>
            <a:off x="313516" y="1122218"/>
            <a:ext cx="8016097" cy="5527933"/>
          </a:xfrm>
          <a:prstGeom prst="rect">
            <a:avLst/>
          </a:prstGeom>
          <a:noFill/>
          <a:ln>
            <a:noFill/>
          </a:ln>
        </p:spPr>
        <p:txBody>
          <a:bodyPr spcFirstLastPara="1" wrap="square" lIns="91425" tIns="45700" rIns="91425" bIns="45700" anchor="t" anchorCtr="0">
            <a:normAutofit lnSpcReduction="10000"/>
          </a:bodyPr>
          <a:lstStyle/>
          <a:p>
            <a:pPr marL="0" lvl="0" indent="0" algn="l">
              <a:spcBef>
                <a:spcPts val="600"/>
              </a:spcBef>
              <a:spcAft>
                <a:spcPts val="600"/>
              </a:spcAft>
              <a:buSzPts val="4000"/>
            </a:pPr>
            <a:r>
              <a:rPr lang="en-AU" sz="4000" dirty="0">
                <a:solidFill>
                  <a:srgbClr val="7F6000"/>
                </a:solidFill>
              </a:rPr>
              <a:t>It is during this time of Lent that we take time to reflect: </a:t>
            </a:r>
          </a:p>
          <a:p>
            <a:pPr marL="0" lvl="0" indent="0" algn="l">
              <a:spcBef>
                <a:spcPts val="600"/>
              </a:spcBef>
              <a:spcAft>
                <a:spcPts val="600"/>
              </a:spcAft>
              <a:buSzPts val="4000"/>
            </a:pPr>
            <a:r>
              <a:rPr lang="en-AU" sz="4000" dirty="0">
                <a:solidFill>
                  <a:srgbClr val="7F6000"/>
                </a:solidFill>
              </a:rPr>
              <a:t>One of the areas that we could reflect upon is where we stand in relation to a balance in our lives.</a:t>
            </a:r>
          </a:p>
          <a:p>
            <a:pPr marL="0" lvl="0" indent="0" algn="l">
              <a:spcBef>
                <a:spcPts val="600"/>
              </a:spcBef>
              <a:spcAft>
                <a:spcPts val="600"/>
              </a:spcAft>
              <a:buSzPts val="4000"/>
            </a:pPr>
            <a:r>
              <a:rPr lang="en-AU" sz="4000" dirty="0">
                <a:solidFill>
                  <a:srgbClr val="7F6000"/>
                </a:solidFill>
              </a:rPr>
              <a:t>Balance is something that I think you may agree is not that easy to achieve!</a:t>
            </a:r>
          </a:p>
          <a:p>
            <a:pPr marL="0" lvl="0" indent="0" algn="l">
              <a:spcBef>
                <a:spcPts val="600"/>
              </a:spcBef>
              <a:spcAft>
                <a:spcPts val="600"/>
              </a:spcAft>
              <a:buSzPts val="4000"/>
            </a:pPr>
            <a:r>
              <a:rPr lang="en-AU" sz="4000" dirty="0">
                <a:solidFill>
                  <a:srgbClr val="7F6000"/>
                </a:solidFill>
              </a:rPr>
              <a:t>Each of us have so many demands upon our lives.</a:t>
            </a:r>
            <a:endParaRPr sz="4000" dirty="0">
              <a:solidFill>
                <a:srgbClr val="7F6000"/>
              </a:solidFill>
            </a:endParaRPr>
          </a:p>
        </p:txBody>
      </p:sp>
    </p:spTree>
    <p:extLst>
      <p:ext uri="{BB962C8B-B14F-4D97-AF65-F5344CB8AC3E}">
        <p14:creationId xmlns:p14="http://schemas.microsoft.com/office/powerpoint/2010/main" val="3434562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0"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dirty="0">
                <a:solidFill>
                  <a:srgbClr val="7F6000"/>
                </a:solidFill>
                <a:latin typeface="Arial"/>
                <a:ea typeface="Arial"/>
                <a:cs typeface="Arial"/>
                <a:sym typeface="Arial"/>
              </a:rPr>
              <a:t>Living a Balanced Life</a:t>
            </a:r>
            <a:endParaRPr dirty="0"/>
          </a:p>
        </p:txBody>
      </p:sp>
      <p:sp>
        <p:nvSpPr>
          <p:cNvPr id="152" name="Google Shape;152;p6"/>
          <p:cNvSpPr txBox="1">
            <a:spLocks noGrp="1"/>
          </p:cNvSpPr>
          <p:nvPr>
            <p:ph type="subTitle" idx="1"/>
          </p:nvPr>
        </p:nvSpPr>
        <p:spPr>
          <a:xfrm>
            <a:off x="313516" y="1122218"/>
            <a:ext cx="7237212" cy="5527933"/>
          </a:xfrm>
          <a:prstGeom prst="rect">
            <a:avLst/>
          </a:prstGeom>
          <a:noFill/>
          <a:ln>
            <a:noFill/>
          </a:ln>
        </p:spPr>
        <p:txBody>
          <a:bodyPr spcFirstLastPara="1" wrap="square" lIns="91425" tIns="45700" rIns="91425" bIns="45700" anchor="t" anchorCtr="0">
            <a:noAutofit/>
          </a:bodyPr>
          <a:lstStyle/>
          <a:p>
            <a:pPr marL="0" lvl="0" indent="0" algn="l">
              <a:spcBef>
                <a:spcPts val="600"/>
              </a:spcBef>
              <a:spcAft>
                <a:spcPts val="600"/>
              </a:spcAft>
              <a:buSzPts val="4000"/>
            </a:pPr>
            <a:r>
              <a:rPr lang="en-AU" sz="3700" b="1" dirty="0">
                <a:solidFill>
                  <a:srgbClr val="7F6000"/>
                </a:solidFill>
              </a:rPr>
              <a:t>Kingdom Perspectives</a:t>
            </a:r>
          </a:p>
          <a:p>
            <a:pPr marL="0" lvl="0" indent="0" algn="l">
              <a:spcBef>
                <a:spcPts val="600"/>
              </a:spcBef>
              <a:spcAft>
                <a:spcPts val="600"/>
              </a:spcAft>
              <a:buSzPts val="4000"/>
            </a:pPr>
            <a:r>
              <a:rPr lang="en-AU" sz="3700" dirty="0">
                <a:solidFill>
                  <a:srgbClr val="7F6000"/>
                </a:solidFill>
              </a:rPr>
              <a:t>Jesus Said:</a:t>
            </a:r>
          </a:p>
          <a:p>
            <a:pPr marL="0" lvl="0" indent="0" algn="l">
              <a:spcBef>
                <a:spcPts val="600"/>
              </a:spcBef>
              <a:spcAft>
                <a:spcPts val="600"/>
              </a:spcAft>
              <a:buSzPts val="4000"/>
            </a:pPr>
            <a:r>
              <a:rPr lang="en-AU" sz="3700" i="1" dirty="0">
                <a:solidFill>
                  <a:srgbClr val="7F6000"/>
                </a:solidFill>
              </a:rPr>
              <a:t>“So don’t worry about these things, saying, ‘What will we eat? What will we drink? What will we wear?’ </a:t>
            </a:r>
          </a:p>
          <a:p>
            <a:pPr marL="0" lvl="0" indent="0" algn="l">
              <a:spcBef>
                <a:spcPts val="600"/>
              </a:spcBef>
              <a:spcAft>
                <a:spcPts val="600"/>
              </a:spcAft>
              <a:buSzPts val="4000"/>
            </a:pPr>
            <a:r>
              <a:rPr lang="en-AU" sz="3700" i="1" dirty="0">
                <a:solidFill>
                  <a:srgbClr val="7F6000"/>
                </a:solidFill>
              </a:rPr>
              <a:t>These things dominate the thoughts of unbelievers, but your heavenly Father already knows all your needs.</a:t>
            </a:r>
          </a:p>
        </p:txBody>
      </p:sp>
    </p:spTree>
    <p:extLst>
      <p:ext uri="{BB962C8B-B14F-4D97-AF65-F5344CB8AC3E}">
        <p14:creationId xmlns:p14="http://schemas.microsoft.com/office/powerpoint/2010/main" val="45092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6"/>
          <p:cNvSpPr/>
          <p:nvPr/>
        </p:nvSpPr>
        <p:spPr>
          <a:xfrm>
            <a:off x="481029" y="4546920"/>
            <a:ext cx="3977640" cy="18288"/>
          </a:xfrm>
          <a:prstGeom prst="rect">
            <a:avLst/>
          </a:prstGeom>
          <a:solidFill>
            <a:srgbClr val="D5D5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8" name="Google Shape;14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9" name="Google Shape;149;p6" descr="Lenten Reflection | Anglican Church Diocese of Perth"/>
          <p:cNvPicPr preferRelativeResize="0"/>
          <p:nvPr/>
        </p:nvPicPr>
        <p:blipFill rotWithShape="1">
          <a:blip r:embed="rId3">
            <a:alphaModFix amt="28000"/>
          </a:blip>
          <a:srcRect l="21131" r="26589" b="933"/>
          <a:stretch/>
        </p:blipFill>
        <p:spPr>
          <a:xfrm>
            <a:off x="7550728" y="3186113"/>
            <a:ext cx="4641272" cy="3671887"/>
          </a:xfrm>
          <a:prstGeom prst="rect">
            <a:avLst/>
          </a:prstGeom>
          <a:noFill/>
          <a:ln>
            <a:noFill/>
          </a:ln>
        </p:spPr>
      </p:pic>
      <p:sp>
        <p:nvSpPr>
          <p:cNvPr id="150" name="Google Shape;150;p6"/>
          <p:cNvSpPr/>
          <p:nvPr/>
        </p:nvSpPr>
        <p:spPr>
          <a:xfrm>
            <a:off x="114763" y="0"/>
            <a:ext cx="9756601"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txBox="1">
            <a:spLocks noGrp="1"/>
          </p:cNvSpPr>
          <p:nvPr>
            <p:ph type="ctrTitle"/>
          </p:nvPr>
        </p:nvSpPr>
        <p:spPr>
          <a:xfrm>
            <a:off x="229171" y="207849"/>
            <a:ext cx="7457504" cy="718184"/>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7F6000"/>
              </a:buClr>
              <a:buSzPts val="4000"/>
              <a:buFont typeface="Arial"/>
              <a:buNone/>
            </a:pPr>
            <a:r>
              <a:rPr lang="en-AU" sz="4000" dirty="0">
                <a:solidFill>
                  <a:srgbClr val="7F6000"/>
                </a:solidFill>
                <a:latin typeface="Arial"/>
                <a:ea typeface="Arial"/>
                <a:cs typeface="Arial"/>
                <a:sym typeface="Arial"/>
              </a:rPr>
              <a:t>Living a Balanced Life</a:t>
            </a:r>
            <a:endParaRPr dirty="0"/>
          </a:p>
        </p:txBody>
      </p:sp>
      <p:sp>
        <p:nvSpPr>
          <p:cNvPr id="152" name="Google Shape;152;p6"/>
          <p:cNvSpPr txBox="1">
            <a:spLocks noGrp="1"/>
          </p:cNvSpPr>
          <p:nvPr>
            <p:ph type="subTitle" idx="1"/>
          </p:nvPr>
        </p:nvSpPr>
        <p:spPr>
          <a:xfrm>
            <a:off x="313516" y="1122218"/>
            <a:ext cx="7611284" cy="5527933"/>
          </a:xfrm>
          <a:prstGeom prst="rect">
            <a:avLst/>
          </a:prstGeom>
          <a:noFill/>
          <a:ln>
            <a:noFill/>
          </a:ln>
        </p:spPr>
        <p:txBody>
          <a:bodyPr spcFirstLastPara="1" wrap="square" lIns="91425" tIns="45700" rIns="91425" bIns="45700" anchor="t" anchorCtr="0">
            <a:noAutofit/>
          </a:bodyPr>
          <a:lstStyle/>
          <a:p>
            <a:pPr marL="0" lvl="0" indent="0" algn="l">
              <a:spcBef>
                <a:spcPts val="600"/>
              </a:spcBef>
              <a:spcAft>
                <a:spcPts val="600"/>
              </a:spcAft>
              <a:buSzPts val="4000"/>
            </a:pPr>
            <a:r>
              <a:rPr lang="en-AU" sz="3700" i="1" dirty="0">
                <a:solidFill>
                  <a:srgbClr val="7F6000"/>
                </a:solidFill>
              </a:rPr>
              <a:t>Seek the Kingdom of God above all else, and live righteously, and he will give you everything you need.</a:t>
            </a:r>
          </a:p>
          <a:p>
            <a:pPr marL="0" lvl="0" indent="0" algn="l">
              <a:spcBef>
                <a:spcPts val="600"/>
              </a:spcBef>
              <a:spcAft>
                <a:spcPts val="600"/>
              </a:spcAft>
              <a:buSzPts val="4000"/>
            </a:pPr>
            <a:r>
              <a:rPr lang="en-AU" sz="3700" i="1" dirty="0">
                <a:solidFill>
                  <a:srgbClr val="7F6000"/>
                </a:solidFill>
              </a:rPr>
              <a:t>“So don’t worry about tomorrow, for tomorrow will bring its own worries. </a:t>
            </a:r>
          </a:p>
          <a:p>
            <a:pPr marL="0" lvl="0" indent="0" algn="l">
              <a:spcBef>
                <a:spcPts val="600"/>
              </a:spcBef>
              <a:spcAft>
                <a:spcPts val="600"/>
              </a:spcAft>
              <a:buSzPts val="4000"/>
            </a:pPr>
            <a:r>
              <a:rPr lang="en-AU" sz="3700" b="1" i="1" dirty="0">
                <a:solidFill>
                  <a:srgbClr val="FF0000"/>
                </a:solidFill>
              </a:rPr>
              <a:t>Today’s trouble is enough for today.</a:t>
            </a:r>
          </a:p>
          <a:p>
            <a:pPr marL="0" lvl="0" indent="0" algn="l">
              <a:spcBef>
                <a:spcPts val="600"/>
              </a:spcBef>
              <a:spcAft>
                <a:spcPts val="600"/>
              </a:spcAft>
              <a:buSzPts val="4000"/>
            </a:pPr>
            <a:r>
              <a:rPr lang="en-AU" sz="3700" dirty="0">
                <a:solidFill>
                  <a:srgbClr val="7F6000"/>
                </a:solidFill>
              </a:rPr>
              <a:t>[Matthew 6:31-34] </a:t>
            </a:r>
          </a:p>
          <a:p>
            <a:pPr marL="0" lvl="0" indent="0" algn="l">
              <a:spcBef>
                <a:spcPts val="600"/>
              </a:spcBef>
              <a:spcAft>
                <a:spcPts val="600"/>
              </a:spcAft>
              <a:buSzPts val="4000"/>
            </a:pPr>
            <a:endParaRPr lang="en-AU" sz="3700" dirty="0">
              <a:solidFill>
                <a:srgbClr val="7F6000"/>
              </a:solidFill>
            </a:endParaRPr>
          </a:p>
          <a:p>
            <a:pPr marL="0" lvl="0" indent="0" algn="l">
              <a:spcBef>
                <a:spcPts val="600"/>
              </a:spcBef>
              <a:spcAft>
                <a:spcPts val="600"/>
              </a:spcAft>
              <a:buSzPts val="4000"/>
            </a:pPr>
            <a:endParaRPr sz="3700" dirty="0">
              <a:solidFill>
                <a:srgbClr val="7F6000"/>
              </a:solidFill>
            </a:endParaRPr>
          </a:p>
        </p:txBody>
      </p:sp>
    </p:spTree>
    <p:extLst>
      <p:ext uri="{BB962C8B-B14F-4D97-AF65-F5344CB8AC3E}">
        <p14:creationId xmlns:p14="http://schemas.microsoft.com/office/powerpoint/2010/main" val="1025305605"/>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1618</Words>
  <Application>Microsoft Office PowerPoint</Application>
  <PresentationFormat>Widescreen</PresentationFormat>
  <Paragraphs>121</Paragraphs>
  <Slides>27</Slides>
  <Notes>25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Corbel</vt:lpstr>
      <vt:lpstr>Office Theme</vt:lpstr>
      <vt:lpstr>Depth</vt:lpstr>
      <vt:lpstr>Romans 12:1-2 (NIV)</vt:lpstr>
      <vt:lpstr>Colossians 3:22-24 (NIV)</vt:lpstr>
      <vt:lpstr>Practices of Faith</vt:lpstr>
      <vt:lpstr>Living a Balanced Life</vt:lpstr>
      <vt:lpstr>Living a Balanced Life</vt:lpstr>
      <vt:lpstr>Living a Balanced Life</vt:lpstr>
      <vt:lpstr>Living a Balanced Life</vt:lpstr>
      <vt:lpstr>Living a Balanced Life</vt:lpstr>
      <vt:lpstr>Living a Balanced Life</vt:lpstr>
      <vt:lpstr>Living a Balanced Life</vt:lpstr>
      <vt:lpstr>Living a Balanced Life</vt:lpstr>
      <vt:lpstr>Living a Balanced Life</vt:lpstr>
      <vt:lpstr>Practices of Faith - Priorities</vt:lpstr>
      <vt:lpstr>Practices of Faith - Priorities</vt:lpstr>
      <vt:lpstr>Practices of Faith - Priorities</vt:lpstr>
      <vt:lpstr>Practices of Faith - Priorities</vt:lpstr>
      <vt:lpstr>Practices of Faith - Priorities</vt:lpstr>
      <vt:lpstr>Practices of Faith - Priorities</vt:lpstr>
      <vt:lpstr>Practices of Faith - Priorities</vt:lpstr>
      <vt:lpstr>Practices of Faith - Priorities</vt:lpstr>
      <vt:lpstr>Practices of Faith - Priorities</vt:lpstr>
      <vt:lpstr>Practices of Faith - Priorities</vt:lpstr>
      <vt:lpstr>Practices of Faith - Priorities</vt:lpstr>
      <vt:lpstr>Practices of Faith - Priorities</vt:lpstr>
      <vt:lpstr>Practices of Faith - Priorities</vt:lpstr>
      <vt:lpstr>Practices of Faith - Priorities</vt:lpstr>
      <vt:lpstr>Practices of Faith - Priorities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de Pyle</dc:creator>
  <cp:lastModifiedBy>Streamer</cp:lastModifiedBy>
  <cp:revision>31</cp:revision>
  <dcterms:created xsi:type="dcterms:W3CDTF">2022-02-23T09:58:11Z</dcterms:created>
  <dcterms:modified xsi:type="dcterms:W3CDTF">2022-03-26T22:43:43Z</dcterms:modified>
</cp:coreProperties>
</file>